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17"/>
  </p:notesMasterIdLst>
  <p:handoutMasterIdLst>
    <p:handoutMasterId r:id="rId18"/>
  </p:handoutMasterIdLst>
  <p:sldIdLst>
    <p:sldId id="292" r:id="rId5"/>
    <p:sldId id="295" r:id="rId6"/>
    <p:sldId id="296" r:id="rId7"/>
    <p:sldId id="297" r:id="rId8"/>
    <p:sldId id="298" r:id="rId9"/>
    <p:sldId id="299" r:id="rId10"/>
    <p:sldId id="301" r:id="rId11"/>
    <p:sldId id="302" r:id="rId12"/>
    <p:sldId id="304" r:id="rId13"/>
    <p:sldId id="307" r:id="rId14"/>
    <p:sldId id="306" r:id="rId15"/>
    <p:sldId id="293" r:id="rId16"/>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4D81"/>
    <a:srgbClr val="9CCEC7"/>
    <a:srgbClr val="043D8F"/>
    <a:srgbClr val="76CAF3"/>
    <a:srgbClr val="1AE1F6"/>
    <a:srgbClr val="738AC3"/>
    <a:srgbClr val="B5C1DF"/>
    <a:srgbClr val="E98B0D"/>
    <a:srgbClr val="E2973C"/>
    <a:srgbClr val="9BD4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39" autoAdjust="0"/>
  </p:normalViewPr>
  <p:slideViewPr>
    <p:cSldViewPr snapToGrid="0">
      <p:cViewPr varScale="1">
        <p:scale>
          <a:sx n="127" d="100"/>
          <a:sy n="127" d="100"/>
        </p:scale>
        <p:origin x="512" y="192"/>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autoTitleDeleted val="1"/>
    <c:plotArea>
      <c:layout/>
      <c:lineChart>
        <c:grouping val="standard"/>
        <c:varyColors val="0"/>
        <c:ser>
          <c:idx val="0"/>
          <c:order val="0"/>
          <c:tx>
            <c:strRef>
              <c:f>Sheet1!$B$1</c:f>
              <c:strCache>
                <c:ptCount val="1"/>
                <c:pt idx="0">
                  <c:v>Δ costo</c:v>
                </c:pt>
              </c:strCache>
            </c:strRef>
          </c:tx>
          <c:spPr>
            <a:ln w="31750">
              <a:solidFill>
                <a:srgbClr val="4A66AC"/>
              </a:solidFill>
            </a:ln>
          </c:spPr>
          <c:cat>
            <c:strRef>
              <c:f>Sheet1!$A$2:$A$9</c:f>
              <c:strCache>
                <c:ptCount val="8"/>
                <c:pt idx="0">
                  <c:v>0</c:v>
                </c:pt>
                <c:pt idx="1">
                  <c:v>1.000</c:v>
                </c:pt>
                <c:pt idx="2">
                  <c:v>2.000</c:v>
                </c:pt>
                <c:pt idx="3">
                  <c:v>3.000</c:v>
                </c:pt>
                <c:pt idx="4">
                  <c:v>4.000</c:v>
                </c:pt>
                <c:pt idx="5">
                  <c:v>5.000</c:v>
                </c:pt>
                <c:pt idx="6">
                  <c:v>6.000</c:v>
                </c:pt>
                <c:pt idx="7">
                  <c:v>7.000</c:v>
                </c:pt>
              </c:strCache>
            </c:strRef>
          </c:cat>
          <c:val>
            <c:numRef>
              <c:f>Sheet1!$B$2:$B$9</c:f>
              <c:numCache>
                <c:formatCode>General</c:formatCode>
                <c:ptCount val="8"/>
                <c:pt idx="0">
                  <c:v>8558</c:v>
                </c:pt>
                <c:pt idx="1">
                  <c:v>5459</c:v>
                </c:pt>
                <c:pt idx="2">
                  <c:v>2361</c:v>
                </c:pt>
                <c:pt idx="3">
                  <c:v>-737</c:v>
                </c:pt>
                <c:pt idx="4">
                  <c:v>-3836</c:v>
                </c:pt>
                <c:pt idx="5">
                  <c:v>-6934</c:v>
                </c:pt>
                <c:pt idx="6">
                  <c:v>-10032</c:v>
                </c:pt>
                <c:pt idx="7">
                  <c:v>-13131</c:v>
                </c:pt>
              </c:numCache>
            </c:numRef>
          </c:val>
          <c:smooth val="0"/>
          <c:extLst>
            <c:ext xmlns:c16="http://schemas.microsoft.com/office/drawing/2014/chart" uri="{C3380CC4-5D6E-409C-BE32-E72D297353CC}">
              <c16:uniqueId val="{00000000-0617-8B45-BE1C-1EA76A6323D4}"/>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title>
          <c:tx>
            <c:rich>
              <a:bodyPr/>
              <a:lstStyle/>
              <a:p>
                <a:r>
                  <a:rPr lang="it-IT" sz="1000">
                    <a:solidFill>
                      <a:srgbClr val="555F73"/>
                    </a:solidFill>
                    <a:latin typeface="Calibri"/>
                  </a:rPr>
                  <a:t>Costo annuo del farmaco a carico del pagatore (€)</a:t>
                </a:r>
              </a:p>
            </c:rich>
          </c:tx>
          <c:overlay val="0"/>
        </c:title>
        <c:numFmt formatCode="General" sourceLinked="0"/>
        <c:majorTickMark val="out"/>
        <c:minorTickMark val="none"/>
        <c:tickLblPos val="low"/>
        <c:txPr>
          <a:bodyPr/>
          <a:lstStyle/>
          <a:p>
            <a:pPr>
              <a:defRPr sz="1000">
                <a:solidFill>
                  <a:srgbClr val="555F73"/>
                </a:solidFill>
                <a:latin typeface="Calibri"/>
              </a:defRPr>
            </a:pPr>
            <a:endParaRPr lang="it-IT"/>
          </a:p>
        </c:txPr>
        <c:crossAx val="2140495176"/>
        <c:crosses val="autoZero"/>
        <c:auto val="1"/>
        <c:lblAlgn val="ctr"/>
        <c:lblOffset val="100"/>
        <c:noMultiLvlLbl val="0"/>
      </c:catAx>
      <c:valAx>
        <c:axId val="2140495176"/>
        <c:scaling>
          <c:orientation val="minMax"/>
        </c:scaling>
        <c:delete val="0"/>
        <c:axPos val="l"/>
        <c:majorGridlines/>
        <c:title>
          <c:tx>
            <c:rich>
              <a:bodyPr/>
              <a:lstStyle/>
              <a:p>
                <a:r>
                  <a:rPr lang="el-GR" sz="1000">
                    <a:solidFill>
                      <a:srgbClr val="555F73"/>
                    </a:solidFill>
                    <a:latin typeface="Calibri"/>
                  </a:rPr>
                  <a:t>Δ </a:t>
                </a:r>
                <a:r>
                  <a:rPr lang="it-IT" sz="1000">
                    <a:solidFill>
                      <a:srgbClr val="555F73"/>
                    </a:solidFill>
                    <a:latin typeface="Calibri"/>
                  </a:rPr>
                  <a:t>costo per persona (€)</a:t>
                </a:r>
              </a:p>
            </c:rich>
          </c:tx>
          <c:overlay val="0"/>
        </c:title>
        <c:numFmt formatCode="General" sourceLinked="1"/>
        <c:majorTickMark val="out"/>
        <c:minorTickMark val="none"/>
        <c:tickLblPos val="low"/>
        <c:txPr>
          <a:bodyPr/>
          <a:lstStyle/>
          <a:p>
            <a:pPr>
              <a:defRPr sz="1000">
                <a:solidFill>
                  <a:srgbClr val="555F73"/>
                </a:solidFill>
                <a:latin typeface="Calibri"/>
              </a:defRPr>
            </a:pPr>
            <a:endParaRPr lang="it-IT"/>
          </a:p>
        </c:txPr>
        <c:crossAx val="21187917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17/09/26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17/09/26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Apertura: "Presento una valutazione costo-utilità della sleeve gastrectomy rispetto alla farmacoterapia incretinica nella popolazione italiana candidata alla chirurgia. Rispetto all'abstract, i risultati economici sono letti separatamente per pagatore, perché in Italia i due trattamenti non li paga lo stesso soggetto." Detta subito, questa frase disinnesca l'obiezione principale.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secondi. Il riferimento italiano è Lucchese 2017: coorte di 41 anni con BMI 46, chirurgia dominante sulla vita intera, ma con comparatore la terapia medica pre-incretine.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Due scelte metodologiche forti: la persistenza è modellata esplicitamente, e costo ed effetto del farmaco cadono insieme quando si sospende.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chiave, un minuto pieno: giustifica tutto il resto e protegge dall'obiezione "quei soldi il Servizio sanitario non li spende".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Dire subito che la taratura per genere della mortalità la portate voi. Il messaggio: il segno del beneficio non dipende da nessuna delle assunzioni discusse.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 leggere come una sottrazione: il SSN spende 8.557 in più, la persona ne risparmia circa 20.000, il saldo resta negativo di circa 11.700. Il numero da pronunciare è 5.100 euro per QALY.</a:t>
            </a:r>
          </a:p>
          <a:p>
            <a:endParaRPr/>
          </a:p>
          <a:p>
            <a:r>
              <a:t>Terza riga della tabella, se chiedono da dove viene l'intervallo: mix 50/50 semaglutide-tirzepatide ai prezzi al pubblico per confezione. Estremo basso € 3.856 = semaglutide 1,0 mg (Milani, mediana) + tirzepatide 5 mg. Estremo alto € 4.193 = semaglutide pesata sulla distribuzione di dose a 6 mesi di FLEX-SEMA (dose finale media 1,58 mg) + tirzepatide 5 mg. Il saldo si ottiene sempre come 8.557 meno la spesa privata evitata.</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retta rende visibile che tutta la discussione economica è una discussione sul prezzo e su chi lo paga. È anche la parte che invecchia meno.</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Messaggio: il risultato non dipende da un parametro fragile, ma da un fenomeno clinico noto, la persistenza in terapia.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 minuto e mezzo. Presentare i limiti con i numeri è ciò che distingue una presentazione difendibile da una vendita.</a:t>
            </a:r>
          </a:p>
          <a:p>
            <a:endParaRPr/>
          </a:p>
          <a:p>
            <a:r>
              <a:t>Primo punto, se chiedono i dettagli (nota di Paolo Li Donni): il modello attuale sottostima la speranza di vita di 2,42 anni (39,76 anni nel modello contro 42,18 ISTAT). La versione con taratura della mortalità per genere lascia ancora circa mezzo anno di scarto nella coorte maschile, che va ancora calibrata. Con quel modello il guadagno scende a 1,45–1,49 QALY (−13%) e, per il SSN, il costo per QALY passa da circa € 5.100 a circa € 5.900. La chirurgia resta dominante nella lettura del manoscritto (SSN + persona).</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Quattro frasi, non di più. Se il tempo stringe, le prime due bastano.</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Chiude il corpo della presentazione. La frase finale evita che il lavoro venga letto come una posizione contro i farmaci.</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17/09/26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17/09/26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17/09/26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17/09/26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17/09/26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17/09/26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17/09/26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17/09/26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17/09/26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17/09/26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17/09/26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17/09/26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17/09/26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17/09/26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17/09/26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17/09/26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17/09/26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17/09/26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17/09/26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17/09/26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6595844" y="758952"/>
            <a:ext cx="4526280" cy="3227514"/>
          </a:xfrm>
        </p:spPr>
        <p:txBody>
          <a:bodyPr/>
          <a:lstStyle/>
          <a:p>
            <a:r>
              <a:rPr sz="2600"/>
              <a:t>Chirurgia bariatrica o farmacoterapia incretinica?</a:t>
            </a:r>
          </a:p>
          <a:p>
            <a:r>
              <a:rPr sz="1600" b="0"/>
              <a:t>Analisi costo-utilità dalla prospettiva del SSN</a:t>
            </a:r>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Perché una valutazione economica oggi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La chirurgia ha, per la prima volta, un comparatore farmacologico di efficacia vicina</a:t>
            </a:r>
          </a:p>
        </p:txBody>
      </p:sp>
      <p:sp>
        <p:nvSpPr>
          <p:cNvPr id="4" name="Rounded Rectangle 3"/>
          <p:cNvSpPr/>
          <p:nvPr/>
        </p:nvSpPr>
        <p:spPr>
          <a:xfrm>
            <a:off x="1097280"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ounded Rectangle 6"/>
          <p:cNvSpPr/>
          <p:nvPr/>
        </p:nvSpPr>
        <p:spPr>
          <a:xfrm>
            <a:off x="4514088"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696968" y="1865376"/>
            <a:ext cx="2895600" cy="594360"/>
          </a:xfrm>
          <a:prstGeom prst="rect">
            <a:avLst/>
          </a:prstGeom>
          <a:noFill/>
        </p:spPr>
        <p:txBody>
          <a:bodyPr wrap="square" lIns="0" tIns="0" rIns="0" bIns="0">
            <a:spAutoFit/>
          </a:bodyPr>
          <a:lstStyle/>
          <a:p>
            <a:pPr algn="l">
              <a:spcAft>
                <a:spcPts val="400"/>
              </a:spcAft>
            </a:pPr>
            <a:r>
              <a:rPr sz="3000" b="1" i="0">
                <a:solidFill>
                  <a:srgbClr val="4A66AC"/>
                </a:solidFill>
                <a:latin typeface="Calibri"/>
              </a:rPr>
              <a:t>−20,2%</a:t>
            </a:r>
          </a:p>
        </p:txBody>
      </p:sp>
      <p:sp>
        <p:nvSpPr>
          <p:cNvPr id="9" name="TextBox 8"/>
          <p:cNvSpPr txBox="1"/>
          <p:nvPr/>
        </p:nvSpPr>
        <p:spPr>
          <a:xfrm>
            <a:off x="4696968" y="2505456"/>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calo ponderale a 72 settimane con tirzepatide,</a:t>
            </a:r>
          </a:p>
          <a:p>
            <a:pPr algn="l">
              <a:spcAft>
                <a:spcPts val="0"/>
              </a:spcAft>
            </a:pPr>
            <a:r>
              <a:rPr sz="1150" b="0" i="0">
                <a:solidFill>
                  <a:srgbClr val="555F73"/>
                </a:solidFill>
                <a:latin typeface="Calibri"/>
              </a:rPr>
              <a:t>contro −13,7% con semaglutide (SURMOUNT-5)</a:t>
            </a:r>
          </a:p>
        </p:txBody>
      </p:sp>
      <p:sp>
        <p:nvSpPr>
          <p:cNvPr id="10" name="Rounded Rectangle 9"/>
          <p:cNvSpPr/>
          <p:nvPr/>
        </p:nvSpPr>
        <p:spPr>
          <a:xfrm>
            <a:off x="7930895" y="1755648"/>
            <a:ext cx="3224783" cy="1600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11041" y="1877735"/>
            <a:ext cx="2895600" cy="594360"/>
          </a:xfrm>
          <a:prstGeom prst="rect">
            <a:avLst/>
          </a:prstGeom>
          <a:noFill/>
        </p:spPr>
        <p:txBody>
          <a:bodyPr wrap="square" lIns="0" tIns="0" rIns="0" bIns="0">
            <a:spAutoFit/>
          </a:bodyPr>
          <a:lstStyle/>
          <a:p>
            <a:pPr algn="l">
              <a:spcAft>
                <a:spcPts val="400"/>
              </a:spcAft>
            </a:pPr>
            <a:r>
              <a:rPr sz="3000" b="1" i="0" dirty="0">
                <a:solidFill>
                  <a:srgbClr val="4A66AC"/>
                </a:solidFill>
                <a:latin typeface="Calibri"/>
              </a:rPr>
              <a:t>2017</a:t>
            </a:r>
          </a:p>
        </p:txBody>
      </p:sp>
      <p:sp>
        <p:nvSpPr>
          <p:cNvPr id="12" name="TextBox 11"/>
          <p:cNvSpPr txBox="1"/>
          <p:nvPr/>
        </p:nvSpPr>
        <p:spPr>
          <a:xfrm>
            <a:off x="1311041" y="2517815"/>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ultima analisi costo-utilità italiana:</a:t>
            </a:r>
          </a:p>
          <a:p>
            <a:pPr algn="l">
              <a:spcAft>
                <a:spcPts val="0"/>
              </a:spcAft>
            </a:pPr>
            <a:r>
              <a:rPr sz="1150" b="0" i="0">
                <a:solidFill>
                  <a:srgbClr val="555F73"/>
                </a:solidFill>
                <a:latin typeface="Calibri"/>
              </a:rPr>
              <a:t>comparatore la terapia medica convenzionale</a:t>
            </a:r>
          </a:p>
        </p:txBody>
      </p:sp>
      <p:sp>
        <p:nvSpPr>
          <p:cNvPr id="13" name="TextBox 12"/>
          <p:cNvSpPr txBox="1"/>
          <p:nvPr/>
        </p:nvSpPr>
        <p:spPr>
          <a:xfrm>
            <a:off x="1097280" y="3630168"/>
            <a:ext cx="10058398" cy="779701"/>
          </a:xfrm>
          <a:prstGeom prst="rect">
            <a:avLst/>
          </a:prstGeom>
          <a:noFill/>
        </p:spPr>
        <p:txBody>
          <a:bodyPr wrap="square" lIns="0" tIns="0" rIns="0" bIns="0">
            <a:spAutoFit/>
          </a:bodyPr>
          <a:lstStyle/>
          <a:p>
            <a:pPr>
              <a:spcAft>
                <a:spcPts val="700"/>
              </a:spcAft>
            </a:pPr>
            <a:r>
              <a:rPr sz="1300" dirty="0">
                <a:solidFill>
                  <a:srgbClr val="22333B"/>
                </a:solidFill>
                <a:latin typeface="Calibri"/>
              </a:rPr>
              <a:t>•  Due </a:t>
            </a:r>
            <a:r>
              <a:rPr sz="1300" dirty="0" err="1">
                <a:solidFill>
                  <a:srgbClr val="22333B"/>
                </a:solidFill>
                <a:latin typeface="Calibri"/>
              </a:rPr>
              <a:t>strategie</a:t>
            </a:r>
            <a:r>
              <a:rPr sz="1300" dirty="0">
                <a:solidFill>
                  <a:srgbClr val="22333B"/>
                </a:solidFill>
                <a:latin typeface="Calibri"/>
              </a:rPr>
              <a:t> con </a:t>
            </a:r>
            <a:r>
              <a:rPr sz="1300" dirty="0" err="1">
                <a:solidFill>
                  <a:srgbClr val="22333B"/>
                </a:solidFill>
                <a:latin typeface="Calibri"/>
              </a:rPr>
              <a:t>profilo</a:t>
            </a:r>
            <a:r>
              <a:rPr sz="1300" dirty="0">
                <a:solidFill>
                  <a:srgbClr val="22333B"/>
                </a:solidFill>
                <a:latin typeface="Calibri"/>
              </a:rPr>
              <a:t> di </a:t>
            </a:r>
            <a:r>
              <a:rPr sz="1300" dirty="0" err="1">
                <a:solidFill>
                  <a:srgbClr val="22333B"/>
                </a:solidFill>
                <a:latin typeface="Calibri"/>
              </a:rPr>
              <a:t>spesa</a:t>
            </a:r>
            <a:r>
              <a:rPr sz="1300" dirty="0">
                <a:solidFill>
                  <a:srgbClr val="22333B"/>
                </a:solidFill>
                <a:latin typeface="Calibri"/>
              </a:rPr>
              <a:t> </a:t>
            </a:r>
            <a:r>
              <a:rPr sz="1300" dirty="0" err="1">
                <a:solidFill>
                  <a:srgbClr val="22333B"/>
                </a:solidFill>
                <a:latin typeface="Calibri"/>
              </a:rPr>
              <a:t>opposto</a:t>
            </a:r>
            <a:r>
              <a:rPr sz="1300" dirty="0">
                <a:solidFill>
                  <a:srgbClr val="22333B"/>
                </a:solidFill>
                <a:latin typeface="Calibri"/>
              </a:rPr>
              <a:t>: </a:t>
            </a:r>
            <a:r>
              <a:rPr sz="1300" dirty="0" err="1">
                <a:solidFill>
                  <a:srgbClr val="22333B"/>
                </a:solidFill>
                <a:latin typeface="Calibri"/>
              </a:rPr>
              <a:t>l'intervento</a:t>
            </a:r>
            <a:r>
              <a:rPr sz="1300" dirty="0">
                <a:solidFill>
                  <a:srgbClr val="22333B"/>
                </a:solidFill>
                <a:latin typeface="Calibri"/>
              </a:rPr>
              <a:t> </a:t>
            </a:r>
            <a:r>
              <a:rPr sz="1300" dirty="0" err="1">
                <a:solidFill>
                  <a:srgbClr val="22333B"/>
                </a:solidFill>
                <a:latin typeface="Calibri"/>
              </a:rPr>
              <a:t>si</a:t>
            </a:r>
            <a:r>
              <a:rPr sz="1300" dirty="0">
                <a:solidFill>
                  <a:srgbClr val="22333B"/>
                </a:solidFill>
                <a:latin typeface="Calibri"/>
              </a:rPr>
              <a:t> </a:t>
            </a:r>
            <a:r>
              <a:rPr sz="1300" dirty="0" err="1">
                <a:solidFill>
                  <a:srgbClr val="22333B"/>
                </a:solidFill>
                <a:latin typeface="Calibri"/>
              </a:rPr>
              <a:t>paga</a:t>
            </a:r>
            <a:r>
              <a:rPr sz="1300" dirty="0">
                <a:solidFill>
                  <a:srgbClr val="22333B"/>
                </a:solidFill>
                <a:latin typeface="Calibri"/>
              </a:rPr>
              <a:t> </a:t>
            </a:r>
            <a:r>
              <a:rPr sz="1300" dirty="0" err="1">
                <a:solidFill>
                  <a:srgbClr val="22333B"/>
                </a:solidFill>
                <a:latin typeface="Calibri"/>
              </a:rPr>
              <a:t>una</a:t>
            </a:r>
            <a:r>
              <a:rPr sz="1300" dirty="0">
                <a:solidFill>
                  <a:srgbClr val="22333B"/>
                </a:solidFill>
                <a:latin typeface="Calibri"/>
              </a:rPr>
              <a:t> volta, il </a:t>
            </a:r>
            <a:r>
              <a:rPr sz="1300" dirty="0" err="1">
                <a:solidFill>
                  <a:srgbClr val="22333B"/>
                </a:solidFill>
                <a:latin typeface="Calibri"/>
              </a:rPr>
              <a:t>farmaco</a:t>
            </a:r>
            <a:r>
              <a:rPr sz="1300" dirty="0">
                <a:solidFill>
                  <a:srgbClr val="22333B"/>
                </a:solidFill>
                <a:latin typeface="Calibri"/>
              </a:rPr>
              <a:t> ogni mese </a:t>
            </a:r>
            <a:r>
              <a:rPr sz="1300" dirty="0" err="1">
                <a:solidFill>
                  <a:srgbClr val="22333B"/>
                </a:solidFill>
                <a:latin typeface="Calibri"/>
              </a:rPr>
              <a:t>finché</a:t>
            </a:r>
            <a:r>
              <a:rPr sz="1300" dirty="0">
                <a:solidFill>
                  <a:srgbClr val="22333B"/>
                </a:solidFill>
                <a:latin typeface="Calibri"/>
              </a:rPr>
              <a:t> </a:t>
            </a:r>
            <a:r>
              <a:rPr sz="1300" dirty="0" err="1">
                <a:solidFill>
                  <a:srgbClr val="22333B"/>
                </a:solidFill>
                <a:latin typeface="Calibri"/>
              </a:rPr>
              <a:t>si</a:t>
            </a:r>
            <a:r>
              <a:rPr sz="1300" dirty="0">
                <a:solidFill>
                  <a:srgbClr val="22333B"/>
                </a:solidFill>
                <a:latin typeface="Calibri"/>
              </a:rPr>
              <a:t> continua.</a:t>
            </a:r>
          </a:p>
          <a:p>
            <a:pPr>
              <a:spcAft>
                <a:spcPts val="700"/>
              </a:spcAft>
            </a:pPr>
            <a:r>
              <a:rPr sz="1300" dirty="0">
                <a:solidFill>
                  <a:srgbClr val="22333B"/>
                </a:solidFill>
                <a:latin typeface="Calibri"/>
              </a:rPr>
              <a:t>•  </a:t>
            </a:r>
            <a:r>
              <a:rPr sz="1300" dirty="0" err="1">
                <a:solidFill>
                  <a:srgbClr val="22333B"/>
                </a:solidFill>
                <a:latin typeface="Calibri"/>
              </a:rPr>
              <a:t>L'effetto</a:t>
            </a:r>
            <a:r>
              <a:rPr sz="1300" dirty="0">
                <a:solidFill>
                  <a:srgbClr val="22333B"/>
                </a:solidFill>
                <a:latin typeface="Calibri"/>
              </a:rPr>
              <a:t> del </a:t>
            </a:r>
            <a:r>
              <a:rPr sz="1300" dirty="0" err="1">
                <a:solidFill>
                  <a:srgbClr val="22333B"/>
                </a:solidFill>
                <a:latin typeface="Calibri"/>
              </a:rPr>
              <a:t>farmaco</a:t>
            </a:r>
            <a:r>
              <a:rPr sz="1300" dirty="0">
                <a:solidFill>
                  <a:srgbClr val="22333B"/>
                </a:solidFill>
                <a:latin typeface="Calibri"/>
              </a:rPr>
              <a:t> </a:t>
            </a:r>
            <a:r>
              <a:rPr sz="1300" dirty="0" err="1">
                <a:solidFill>
                  <a:srgbClr val="22333B"/>
                </a:solidFill>
                <a:latin typeface="Calibri"/>
              </a:rPr>
              <a:t>dipende</a:t>
            </a:r>
            <a:r>
              <a:rPr sz="1300" dirty="0">
                <a:solidFill>
                  <a:srgbClr val="22333B"/>
                </a:solidFill>
                <a:latin typeface="Calibri"/>
              </a:rPr>
              <a:t> </a:t>
            </a:r>
            <a:r>
              <a:rPr sz="1300" dirty="0" err="1">
                <a:solidFill>
                  <a:srgbClr val="22333B"/>
                </a:solidFill>
                <a:latin typeface="Calibri"/>
              </a:rPr>
              <a:t>dalla</a:t>
            </a:r>
            <a:r>
              <a:rPr sz="1300" dirty="0">
                <a:solidFill>
                  <a:srgbClr val="22333B"/>
                </a:solidFill>
                <a:latin typeface="Calibri"/>
              </a:rPr>
              <a:t> </a:t>
            </a:r>
            <a:r>
              <a:rPr sz="1300" dirty="0" err="1">
                <a:solidFill>
                  <a:srgbClr val="22333B"/>
                </a:solidFill>
                <a:latin typeface="Calibri"/>
              </a:rPr>
              <a:t>persistenza</a:t>
            </a:r>
            <a:r>
              <a:rPr sz="1300" dirty="0">
                <a:solidFill>
                  <a:srgbClr val="22333B"/>
                </a:solidFill>
                <a:latin typeface="Calibri"/>
              </a:rPr>
              <a:t>, molto </a:t>
            </a:r>
            <a:r>
              <a:rPr sz="1300" dirty="0" err="1">
                <a:solidFill>
                  <a:srgbClr val="22333B"/>
                </a:solidFill>
                <a:latin typeface="Calibri"/>
              </a:rPr>
              <a:t>più</a:t>
            </a:r>
            <a:r>
              <a:rPr sz="1300" dirty="0">
                <a:solidFill>
                  <a:srgbClr val="22333B"/>
                </a:solidFill>
                <a:latin typeface="Calibri"/>
              </a:rPr>
              <a:t> </a:t>
            </a:r>
            <a:r>
              <a:rPr sz="1300" dirty="0" err="1">
                <a:solidFill>
                  <a:srgbClr val="22333B"/>
                </a:solidFill>
                <a:latin typeface="Calibri"/>
              </a:rPr>
              <a:t>bassa</a:t>
            </a:r>
            <a:r>
              <a:rPr sz="1300" dirty="0">
                <a:solidFill>
                  <a:srgbClr val="22333B"/>
                </a:solidFill>
                <a:latin typeface="Calibri"/>
              </a:rPr>
              <a:t> </a:t>
            </a:r>
            <a:r>
              <a:rPr sz="1300" dirty="0" err="1">
                <a:solidFill>
                  <a:srgbClr val="22333B"/>
                </a:solidFill>
                <a:latin typeface="Calibri"/>
              </a:rPr>
              <a:t>nella</a:t>
            </a:r>
            <a:r>
              <a:rPr sz="1300" dirty="0">
                <a:solidFill>
                  <a:srgbClr val="22333B"/>
                </a:solidFill>
                <a:latin typeface="Calibri"/>
              </a:rPr>
              <a:t> </a:t>
            </a:r>
            <a:r>
              <a:rPr sz="1300" dirty="0" err="1">
                <a:solidFill>
                  <a:srgbClr val="22333B"/>
                </a:solidFill>
                <a:latin typeface="Calibri"/>
              </a:rPr>
              <a:t>pratica</a:t>
            </a:r>
            <a:r>
              <a:rPr sz="1300" dirty="0">
                <a:solidFill>
                  <a:srgbClr val="22333B"/>
                </a:solidFill>
                <a:latin typeface="Calibri"/>
              </a:rPr>
              <a:t> </a:t>
            </a:r>
            <a:r>
              <a:rPr sz="1300" dirty="0" err="1">
                <a:solidFill>
                  <a:srgbClr val="22333B"/>
                </a:solidFill>
                <a:latin typeface="Calibri"/>
              </a:rPr>
              <a:t>che</a:t>
            </a:r>
            <a:r>
              <a:rPr sz="1300" dirty="0">
                <a:solidFill>
                  <a:srgbClr val="22333B"/>
                </a:solidFill>
                <a:latin typeface="Calibri"/>
              </a:rPr>
              <a:t> </a:t>
            </a:r>
            <a:r>
              <a:rPr sz="1300" dirty="0" err="1">
                <a:solidFill>
                  <a:srgbClr val="22333B"/>
                </a:solidFill>
                <a:latin typeface="Calibri"/>
              </a:rPr>
              <a:t>nei</a:t>
            </a:r>
            <a:r>
              <a:rPr sz="1300" dirty="0">
                <a:solidFill>
                  <a:srgbClr val="22333B"/>
                </a:solidFill>
                <a:latin typeface="Calibri"/>
              </a:rPr>
              <a:t> trial.</a:t>
            </a:r>
          </a:p>
          <a:p>
            <a:pPr>
              <a:spcAft>
                <a:spcPts val="700"/>
              </a:spcAft>
            </a:pPr>
            <a:r>
              <a:rPr sz="1300" dirty="0">
                <a:solidFill>
                  <a:srgbClr val="22333B"/>
                </a:solidFill>
                <a:latin typeface="Calibri"/>
              </a:rPr>
              <a:t>•  Nessun </a:t>
            </a:r>
            <a:r>
              <a:rPr sz="1300" dirty="0" err="1">
                <a:solidFill>
                  <a:srgbClr val="22333B"/>
                </a:solidFill>
                <a:latin typeface="Calibri"/>
              </a:rPr>
              <a:t>confronto</a:t>
            </a:r>
            <a:r>
              <a:rPr sz="1300" dirty="0">
                <a:solidFill>
                  <a:srgbClr val="22333B"/>
                </a:solidFill>
                <a:latin typeface="Calibri"/>
              </a:rPr>
              <a:t> </a:t>
            </a:r>
            <a:r>
              <a:rPr sz="1300" dirty="0" err="1">
                <a:solidFill>
                  <a:srgbClr val="22333B"/>
                </a:solidFill>
                <a:latin typeface="Calibri"/>
              </a:rPr>
              <a:t>economico</a:t>
            </a:r>
            <a:r>
              <a:rPr sz="1300" dirty="0">
                <a:solidFill>
                  <a:srgbClr val="22333B"/>
                </a:solidFill>
                <a:latin typeface="Calibri"/>
              </a:rPr>
              <a:t> </a:t>
            </a:r>
            <a:r>
              <a:rPr sz="1300" dirty="0" err="1">
                <a:solidFill>
                  <a:srgbClr val="22333B"/>
                </a:solidFill>
                <a:latin typeface="Calibri"/>
              </a:rPr>
              <a:t>fra</a:t>
            </a:r>
            <a:r>
              <a:rPr sz="1300" dirty="0">
                <a:solidFill>
                  <a:srgbClr val="22333B"/>
                </a:solidFill>
                <a:latin typeface="Calibri"/>
              </a:rPr>
              <a:t> </a:t>
            </a:r>
            <a:r>
              <a:rPr sz="1300" dirty="0" err="1">
                <a:solidFill>
                  <a:srgbClr val="22333B"/>
                </a:solidFill>
                <a:latin typeface="Calibri"/>
              </a:rPr>
              <a:t>chirurgia</a:t>
            </a:r>
            <a:r>
              <a:rPr sz="1300" dirty="0">
                <a:solidFill>
                  <a:srgbClr val="22333B"/>
                </a:solidFill>
                <a:latin typeface="Calibri"/>
              </a:rPr>
              <a:t> e </a:t>
            </a:r>
            <a:r>
              <a:rPr sz="1300" dirty="0" err="1">
                <a:solidFill>
                  <a:srgbClr val="22333B"/>
                </a:solidFill>
                <a:latin typeface="Calibri"/>
              </a:rPr>
              <a:t>incretine</a:t>
            </a:r>
            <a:r>
              <a:rPr sz="1300" dirty="0">
                <a:solidFill>
                  <a:srgbClr val="22333B"/>
                </a:solidFill>
                <a:latin typeface="Calibri"/>
              </a:rPr>
              <a:t> ad </a:t>
            </a:r>
            <a:r>
              <a:rPr sz="1300" dirty="0" err="1">
                <a:solidFill>
                  <a:srgbClr val="22333B"/>
                </a:solidFill>
                <a:latin typeface="Calibri"/>
              </a:rPr>
              <a:t>alta</a:t>
            </a:r>
            <a:r>
              <a:rPr sz="1300" dirty="0">
                <a:solidFill>
                  <a:srgbClr val="22333B"/>
                </a:solidFill>
                <a:latin typeface="Calibri"/>
              </a:rPr>
              <a:t> dose era </a:t>
            </a:r>
            <a:r>
              <a:rPr sz="1300" dirty="0" err="1">
                <a:solidFill>
                  <a:srgbClr val="22333B"/>
                </a:solidFill>
                <a:latin typeface="Calibri"/>
              </a:rPr>
              <a:t>disponibile</a:t>
            </a:r>
            <a:r>
              <a:rPr sz="1300" dirty="0">
                <a:solidFill>
                  <a:srgbClr val="22333B"/>
                </a:solidFill>
                <a:latin typeface="Calibri"/>
              </a:rPr>
              <a:t> per </a:t>
            </a:r>
            <a:r>
              <a:rPr sz="1300" dirty="0" err="1">
                <a:solidFill>
                  <a:srgbClr val="22333B"/>
                </a:solidFill>
                <a:latin typeface="Calibri"/>
              </a:rPr>
              <a:t>l'Italia</a:t>
            </a:r>
            <a:r>
              <a:rPr sz="1300" dirty="0">
                <a:solidFill>
                  <a:srgbClr val="22333B"/>
                </a:solidFill>
                <a:latin typeface="Calibri"/>
              </a:rPr>
              <a:t>.</a:t>
            </a:r>
          </a:p>
        </p:txBody>
      </p:sp>
      <p:sp>
        <p:nvSpPr>
          <p:cNvPr id="14" name="TextBox 13"/>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Registro SICOB, anno 2025; Aronne et al., N Engl J Med 2025 (SURMOUNT-5); Lucchese M et al., Obes Facts 2017;10:261–272.</a:t>
            </a:r>
          </a:p>
        </p:txBody>
      </p:sp>
      <p:sp>
        <p:nvSpPr>
          <p:cNvPr id="5" name="TextBox 4"/>
          <p:cNvSpPr txBox="1"/>
          <p:nvPr/>
        </p:nvSpPr>
        <p:spPr>
          <a:xfrm>
            <a:off x="7985359" y="1865376"/>
            <a:ext cx="2895600" cy="594360"/>
          </a:xfrm>
          <a:prstGeom prst="rect">
            <a:avLst/>
          </a:prstGeom>
          <a:noFill/>
        </p:spPr>
        <p:txBody>
          <a:bodyPr wrap="square" lIns="0" tIns="0" rIns="0" bIns="0">
            <a:spAutoFit/>
          </a:bodyPr>
          <a:lstStyle/>
          <a:p>
            <a:pPr algn="l">
              <a:spcAft>
                <a:spcPts val="400"/>
              </a:spcAft>
            </a:pPr>
            <a:r>
              <a:rPr sz="3000" b="1" i="0" dirty="0">
                <a:solidFill>
                  <a:srgbClr val="4A66AC"/>
                </a:solidFill>
                <a:latin typeface="Calibri"/>
              </a:rPr>
              <a:t>26.929</a:t>
            </a:r>
          </a:p>
        </p:txBody>
      </p:sp>
      <p:sp>
        <p:nvSpPr>
          <p:cNvPr id="6" name="TextBox 5"/>
          <p:cNvSpPr txBox="1"/>
          <p:nvPr/>
        </p:nvSpPr>
        <p:spPr>
          <a:xfrm>
            <a:off x="7985359" y="2505456"/>
            <a:ext cx="2895600" cy="731520"/>
          </a:xfrm>
          <a:prstGeom prst="rect">
            <a:avLst/>
          </a:prstGeom>
          <a:noFill/>
        </p:spPr>
        <p:txBody>
          <a:bodyPr wrap="square" lIns="0" tIns="0" rIns="0" bIns="0">
            <a:spAutoFit/>
          </a:bodyPr>
          <a:lstStyle/>
          <a:p>
            <a:pPr algn="l">
              <a:spcAft>
                <a:spcPts val="0"/>
              </a:spcAft>
            </a:pPr>
            <a:r>
              <a:rPr sz="1150" b="0" i="0">
                <a:solidFill>
                  <a:srgbClr val="555F73"/>
                </a:solidFill>
                <a:latin typeface="Calibri"/>
              </a:rPr>
              <a:t>interventi bariatrici l'anno in Italia,</a:t>
            </a:r>
          </a:p>
          <a:p>
            <a:pPr algn="l">
              <a:spcAft>
                <a:spcPts val="0"/>
              </a:spcAft>
            </a:pPr>
            <a:r>
              <a:rPr sz="1150" b="0" i="0">
                <a:solidFill>
                  <a:srgbClr val="555F73"/>
                </a:solidFill>
                <a:latin typeface="Calibri"/>
              </a:rPr>
              <a:t>di cui il 53,9% sleeve gastrectomy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Metodi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Markov di coorte, ciclo mensile, orizzonte 50 anni, sconto 3% su costi ed esiti</a:t>
            </a:r>
          </a:p>
        </p:txBody>
      </p:sp>
      <p:sp>
        <p:nvSpPr>
          <p:cNvPr id="4" name="Rounded Rectangle 3"/>
          <p:cNvSpPr/>
          <p:nvPr/>
        </p:nvSpPr>
        <p:spPr>
          <a:xfrm>
            <a:off x="1097280" y="1755648"/>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920240"/>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Popolazione</a:t>
            </a:r>
          </a:p>
        </p:txBody>
      </p:sp>
      <p:sp>
        <p:nvSpPr>
          <p:cNvPr id="6" name="TextBox 5"/>
          <p:cNvSpPr txBox="1"/>
          <p:nvPr/>
        </p:nvSpPr>
        <p:spPr>
          <a:xfrm>
            <a:off x="3200400" y="1865376"/>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42 anni, BMI 43 kg/m², 27% uomini, 20,2% con diabete tipo 2, PAS 140 mmHg</a:t>
            </a:r>
          </a:p>
        </p:txBody>
      </p:sp>
      <p:sp>
        <p:nvSpPr>
          <p:cNvPr id="7" name="Rounded Rectangle 6"/>
          <p:cNvSpPr/>
          <p:nvPr/>
        </p:nvSpPr>
        <p:spPr>
          <a:xfrm>
            <a:off x="1097280" y="2633472"/>
            <a:ext cx="10058400" cy="804672"/>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325880" y="2798064"/>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Strategie</a:t>
            </a:r>
          </a:p>
        </p:txBody>
      </p:sp>
      <p:sp>
        <p:nvSpPr>
          <p:cNvPr id="9" name="TextBox 8"/>
          <p:cNvSpPr txBox="1"/>
          <p:nvPr/>
        </p:nvSpPr>
        <p:spPr>
          <a:xfrm>
            <a:off x="3200400" y="2743200"/>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Sleeve gastrectomy vs semaglutide 2,4 mg e tirzepatide 15 mg (50:50), senza crossover</a:t>
            </a:r>
          </a:p>
        </p:txBody>
      </p:sp>
      <p:sp>
        <p:nvSpPr>
          <p:cNvPr id="10" name="Rounded Rectangle 9"/>
          <p:cNvSpPr/>
          <p:nvPr/>
        </p:nvSpPr>
        <p:spPr>
          <a:xfrm>
            <a:off x="1097280" y="3511296"/>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25880" y="3675887"/>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Struttura</a:t>
            </a:r>
          </a:p>
        </p:txBody>
      </p:sp>
      <p:sp>
        <p:nvSpPr>
          <p:cNvPr id="12" name="TextBox 11"/>
          <p:cNvSpPr txBox="1"/>
          <p:nvPr/>
        </p:nvSpPr>
        <p:spPr>
          <a:xfrm>
            <a:off x="3200400" y="3621024"/>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12 stati; rischio ricalcolato ogni mese da età, BMI, pressione, fumo e diabete</a:t>
            </a:r>
          </a:p>
        </p:txBody>
      </p:sp>
      <p:sp>
        <p:nvSpPr>
          <p:cNvPr id="13" name="Rounded Rectangle 12"/>
          <p:cNvSpPr/>
          <p:nvPr/>
        </p:nvSpPr>
        <p:spPr>
          <a:xfrm>
            <a:off x="1097280" y="4389120"/>
            <a:ext cx="10058400" cy="804672"/>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325880" y="4553712"/>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Persistenza</a:t>
            </a:r>
          </a:p>
        </p:txBody>
      </p:sp>
      <p:sp>
        <p:nvSpPr>
          <p:cNvPr id="15" name="TextBox 14"/>
          <p:cNvSpPr txBox="1"/>
          <p:nvPr/>
        </p:nvSpPr>
        <p:spPr>
          <a:xfrm>
            <a:off x="3200400" y="4498848"/>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Sospensione 41,5% il primo anno, poi 10,5%/anno: a 10 anni è in terapia il 22%. Costo ed effetto del farmaco vengono rimossi insieme</a:t>
            </a:r>
          </a:p>
        </p:txBody>
      </p:sp>
      <p:sp>
        <p:nvSpPr>
          <p:cNvPr id="16" name="Rounded Rectangle 15"/>
          <p:cNvSpPr/>
          <p:nvPr/>
        </p:nvSpPr>
        <p:spPr>
          <a:xfrm>
            <a:off x="1097280" y="5266944"/>
            <a:ext cx="10058400" cy="804672"/>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1325880" y="5431536"/>
            <a:ext cx="1737360" cy="45720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Analisi</a:t>
            </a:r>
          </a:p>
        </p:txBody>
      </p:sp>
      <p:sp>
        <p:nvSpPr>
          <p:cNvPr id="18" name="TextBox 17"/>
          <p:cNvSpPr txBox="1"/>
          <p:nvPr/>
        </p:nvSpPr>
        <p:spPr>
          <a:xfrm>
            <a:off x="3200400" y="5376672"/>
            <a:ext cx="7680960" cy="640080"/>
          </a:xfrm>
          <a:prstGeom prst="rect">
            <a:avLst/>
          </a:prstGeom>
          <a:noFill/>
        </p:spPr>
        <p:txBody>
          <a:bodyPr wrap="square" lIns="0" tIns="0" rIns="0" bIns="0">
            <a:spAutoFit/>
          </a:bodyPr>
          <a:lstStyle/>
          <a:p>
            <a:pPr algn="l">
              <a:spcAft>
                <a:spcPts val="0"/>
              </a:spcAft>
            </a:pPr>
            <a:r>
              <a:rPr sz="1200" b="0" i="0">
                <a:solidFill>
                  <a:srgbClr val="22333B"/>
                </a:solidFill>
                <a:latin typeface="Calibri"/>
              </a:rPr>
              <a:t>DSA su 37 parametri, 45 scenari, 5.000 simulazioni probabilistiche, 12 sottogruppi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In Italia i due trattamenti non li paga lo stesso soggetto</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È il presupposto per leggere qualunque risultato economico</a:t>
            </a:r>
          </a:p>
        </p:txBody>
      </p:sp>
      <p:sp>
        <p:nvSpPr>
          <p:cNvPr id="4" name="Rounded Rectangle 3"/>
          <p:cNvSpPr/>
          <p:nvPr/>
        </p:nvSpPr>
        <p:spPr>
          <a:xfrm>
            <a:off x="1097280" y="1755648"/>
            <a:ext cx="4892040" cy="274320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71600" y="1920240"/>
            <a:ext cx="4389120" cy="365760"/>
          </a:xfrm>
          <a:prstGeom prst="rect">
            <a:avLst/>
          </a:prstGeom>
          <a:noFill/>
        </p:spPr>
        <p:txBody>
          <a:bodyPr wrap="square" lIns="0" tIns="0" rIns="0" bIns="0">
            <a:spAutoFit/>
          </a:bodyPr>
          <a:lstStyle/>
          <a:p>
            <a:pPr algn="l">
              <a:spcAft>
                <a:spcPts val="400"/>
              </a:spcAft>
            </a:pPr>
            <a:r>
              <a:rPr sz="1700" b="1" i="0">
                <a:solidFill>
                  <a:srgbClr val="4A66AC"/>
                </a:solidFill>
                <a:latin typeface="Calibri"/>
              </a:rPr>
              <a:t>Chirurgia bariatrica</a:t>
            </a:r>
          </a:p>
        </p:txBody>
      </p:sp>
      <p:sp>
        <p:nvSpPr>
          <p:cNvPr id="6" name="TextBox 5"/>
          <p:cNvSpPr txBox="1"/>
          <p:nvPr/>
        </p:nvSpPr>
        <p:spPr>
          <a:xfrm>
            <a:off x="1371600" y="2441448"/>
            <a:ext cx="4343400" cy="1920240"/>
          </a:xfrm>
          <a:prstGeom prst="rect">
            <a:avLst/>
          </a:prstGeom>
          <a:noFill/>
        </p:spPr>
        <p:txBody>
          <a:bodyPr wrap="square" lIns="0" tIns="0" rIns="0" bIns="0">
            <a:spAutoFit/>
          </a:bodyPr>
          <a:lstStyle/>
          <a:p>
            <a:pPr>
              <a:spcAft>
                <a:spcPts val="700"/>
              </a:spcAft>
            </a:pPr>
            <a:r>
              <a:rPr sz="1250">
                <a:solidFill>
                  <a:srgbClr val="22333B"/>
                </a:solidFill>
                <a:latin typeface="Calibri"/>
              </a:rPr>
              <a:t>•  Prestazione ospedaliera a carico del SSN (DRG), con criteri clinici nazionali</a:t>
            </a:r>
          </a:p>
          <a:p>
            <a:pPr>
              <a:spcAft>
                <a:spcPts val="700"/>
              </a:spcAft>
            </a:pPr>
            <a:r>
              <a:rPr sz="1250">
                <a:solidFill>
                  <a:srgbClr val="22333B"/>
                </a:solidFill>
                <a:latin typeface="Calibri"/>
              </a:rPr>
              <a:t>•  Follow-up, complicanze e reinterventi a carico del SSN</a:t>
            </a:r>
          </a:p>
          <a:p>
            <a:pPr>
              <a:spcAft>
                <a:spcPts val="700"/>
              </a:spcAft>
            </a:pPr>
            <a:r>
              <a:rPr sz="1250">
                <a:solidFill>
                  <a:srgbClr val="22333B"/>
                </a:solidFill>
                <a:latin typeface="Calibri"/>
              </a:rPr>
              <a:t>•  Tariffe e percorsi variabili per Regione</a:t>
            </a:r>
          </a:p>
        </p:txBody>
      </p:sp>
      <p:sp>
        <p:nvSpPr>
          <p:cNvPr id="7" name="Rounded Rectangle 6"/>
          <p:cNvSpPr/>
          <p:nvPr/>
        </p:nvSpPr>
        <p:spPr>
          <a:xfrm>
            <a:off x="6263640" y="1755648"/>
            <a:ext cx="4892040" cy="2743200"/>
          </a:xfrm>
          <a:prstGeom prst="roundRect">
            <a:avLst>
              <a:gd name="adj" fmla="val 6000"/>
            </a:avLst>
          </a:prstGeom>
          <a:solidFill>
            <a:srgbClr val="F8EC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6537960" y="1920240"/>
            <a:ext cx="4389120" cy="365760"/>
          </a:xfrm>
          <a:prstGeom prst="rect">
            <a:avLst/>
          </a:prstGeom>
          <a:noFill/>
        </p:spPr>
        <p:txBody>
          <a:bodyPr wrap="square" lIns="0" tIns="0" rIns="0" bIns="0">
            <a:spAutoFit/>
          </a:bodyPr>
          <a:lstStyle/>
          <a:p>
            <a:pPr algn="l">
              <a:spcAft>
                <a:spcPts val="400"/>
              </a:spcAft>
            </a:pPr>
            <a:r>
              <a:rPr sz="1700" b="1" i="0">
                <a:solidFill>
                  <a:srgbClr val="A85548"/>
                </a:solidFill>
                <a:latin typeface="Calibri"/>
              </a:rPr>
              <a:t>Farmaci anti-obesità</a:t>
            </a:r>
          </a:p>
        </p:txBody>
      </p:sp>
      <p:sp>
        <p:nvSpPr>
          <p:cNvPr id="9" name="TextBox 8"/>
          <p:cNvSpPr txBox="1"/>
          <p:nvPr/>
        </p:nvSpPr>
        <p:spPr>
          <a:xfrm>
            <a:off x="6537960" y="2441448"/>
            <a:ext cx="4343400" cy="1920240"/>
          </a:xfrm>
          <a:prstGeom prst="rect">
            <a:avLst/>
          </a:prstGeom>
          <a:noFill/>
        </p:spPr>
        <p:txBody>
          <a:bodyPr wrap="square" lIns="0" tIns="0" rIns="0" bIns="0">
            <a:spAutoFit/>
          </a:bodyPr>
          <a:lstStyle/>
          <a:p>
            <a:pPr>
              <a:spcAft>
                <a:spcPts val="700"/>
              </a:spcAft>
            </a:pPr>
            <a:r>
              <a:rPr sz="1250">
                <a:solidFill>
                  <a:srgbClr val="22333B"/>
                </a:solidFill>
                <a:latin typeface="Calibri"/>
              </a:rPr>
              <a:t>•  Classe C: "a totale carico del cittadino" per la gestione del peso (AIFA, 2026)</a:t>
            </a:r>
          </a:p>
          <a:p>
            <a:pPr>
              <a:spcAft>
                <a:spcPts val="700"/>
              </a:spcAft>
            </a:pPr>
            <a:r>
              <a:rPr sz="1250">
                <a:solidFill>
                  <a:srgbClr val="22333B"/>
                </a:solidFill>
                <a:latin typeface="Calibri"/>
              </a:rPr>
              <a:t>•  Rimborsati dal SSN solo per il diabete tipo 2, in Nota 100</a:t>
            </a:r>
          </a:p>
          <a:p>
            <a:pPr>
              <a:spcAft>
                <a:spcPts val="700"/>
              </a:spcAft>
            </a:pPr>
            <a:r>
              <a:rPr sz="1250">
                <a:solidFill>
                  <a:srgbClr val="22333B"/>
                </a:solidFill>
                <a:latin typeface="Calibri"/>
              </a:rPr>
              <a:t>•  Spesa privata nazionale in forte crescita (+85,7% di consumi in un anno)</a:t>
            </a:r>
          </a:p>
        </p:txBody>
      </p:sp>
      <p:sp>
        <p:nvSpPr>
          <p:cNvPr id="10" name="TextBox 9"/>
          <p:cNvSpPr txBox="1"/>
          <p:nvPr/>
        </p:nvSpPr>
        <p:spPr>
          <a:xfrm>
            <a:off x="1097280" y="4681728"/>
            <a:ext cx="10058400" cy="457200"/>
          </a:xfrm>
          <a:prstGeom prst="rect">
            <a:avLst/>
          </a:prstGeom>
          <a:noFill/>
        </p:spPr>
        <p:txBody>
          <a:bodyPr wrap="square" lIns="0" tIns="0" rIns="0" bIns="0">
            <a:spAutoFit/>
          </a:bodyPr>
          <a:lstStyle/>
          <a:p>
            <a:pPr algn="l">
              <a:spcAft>
                <a:spcPts val="400"/>
              </a:spcAft>
            </a:pPr>
            <a:r>
              <a:rPr sz="1400" b="1" i="0">
                <a:solidFill>
                  <a:srgbClr val="242852"/>
                </a:solidFill>
                <a:latin typeface="Calibri"/>
              </a:rPr>
              <a:t>Conseguenza: il costo del farmaco non è spesa del SSN. Va riportato separatamente, come spesa della persona.</a:t>
            </a:r>
          </a:p>
        </p:txBody>
      </p:sp>
      <p:sp>
        <p:nvSpPr>
          <p:cNvPr id="11" name="TextBox 10"/>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AIFA, guida sui farmaci per diabete e obesità, 2026; Rapporto OsMed 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Risultati di salute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Il guadagno di salute è il risultato più solido del lavoro</a:t>
            </a:r>
          </a:p>
        </p:txBody>
      </p:sp>
      <p:sp>
        <p:nvSpPr>
          <p:cNvPr id="4" name="Rounded Rectangle 3"/>
          <p:cNvSpPr/>
          <p:nvPr/>
        </p:nvSpPr>
        <p:spPr>
          <a:xfrm>
            <a:off x="1097280" y="1755648"/>
            <a:ext cx="3224783" cy="14630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80160" y="1865376"/>
            <a:ext cx="2895600" cy="548640"/>
          </a:xfrm>
          <a:prstGeom prst="rect">
            <a:avLst/>
          </a:prstGeom>
          <a:noFill/>
        </p:spPr>
        <p:txBody>
          <a:bodyPr wrap="square" lIns="0" tIns="0" rIns="0" bIns="0">
            <a:spAutoFit/>
          </a:bodyPr>
          <a:lstStyle/>
          <a:p>
            <a:pPr algn="l">
              <a:spcAft>
                <a:spcPts val="400"/>
              </a:spcAft>
            </a:pPr>
            <a:r>
              <a:rPr sz="2800" b="1" i="0">
                <a:solidFill>
                  <a:srgbClr val="4A66AC"/>
                </a:solidFill>
                <a:latin typeface="Calibri"/>
              </a:rPr>
              <a:t>+1,669</a:t>
            </a:r>
          </a:p>
        </p:txBody>
      </p:sp>
      <p:sp>
        <p:nvSpPr>
          <p:cNvPr id="6" name="TextBox 5"/>
          <p:cNvSpPr txBox="1"/>
          <p:nvPr/>
        </p:nvSpPr>
        <p:spPr>
          <a:xfrm>
            <a:off x="1280160" y="2468880"/>
            <a:ext cx="2895600" cy="640080"/>
          </a:xfrm>
          <a:prstGeom prst="rect">
            <a:avLst/>
          </a:prstGeom>
          <a:noFill/>
        </p:spPr>
        <p:txBody>
          <a:bodyPr wrap="square" lIns="0" tIns="0" rIns="0" bIns="0">
            <a:spAutoFit/>
          </a:bodyPr>
          <a:lstStyle/>
          <a:p>
            <a:pPr algn="l">
              <a:spcAft>
                <a:spcPts val="0"/>
              </a:spcAft>
            </a:pPr>
            <a:r>
              <a:rPr sz="1150" b="0" i="0">
                <a:solidFill>
                  <a:srgbClr val="555F73"/>
                </a:solidFill>
                <a:latin typeface="Calibri"/>
              </a:rPr>
              <a:t>QALY per persona</a:t>
            </a:r>
          </a:p>
          <a:p>
            <a:pPr algn="l">
              <a:spcAft>
                <a:spcPts val="0"/>
              </a:spcAft>
            </a:pPr>
            <a:r>
              <a:rPr sz="1150" b="0" i="0">
                <a:solidFill>
                  <a:srgbClr val="555F73"/>
                </a:solidFill>
                <a:latin typeface="Calibri"/>
              </a:rPr>
              <a:t>(intervallo di credibilità 1,254–2,118)</a:t>
            </a:r>
          </a:p>
        </p:txBody>
      </p:sp>
      <p:sp>
        <p:nvSpPr>
          <p:cNvPr id="10" name="Rounded Rectangle 9"/>
          <p:cNvSpPr/>
          <p:nvPr/>
        </p:nvSpPr>
        <p:spPr>
          <a:xfrm>
            <a:off x="7930895" y="1755648"/>
            <a:ext cx="3224783" cy="14630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13775" y="1865376"/>
            <a:ext cx="2895600" cy="548640"/>
          </a:xfrm>
          <a:prstGeom prst="rect">
            <a:avLst/>
          </a:prstGeom>
          <a:noFill/>
        </p:spPr>
        <p:txBody>
          <a:bodyPr wrap="square" lIns="0" tIns="0" rIns="0" bIns="0">
            <a:spAutoFit/>
          </a:bodyPr>
          <a:lstStyle/>
          <a:p>
            <a:pPr algn="l">
              <a:spcAft>
                <a:spcPts val="400"/>
              </a:spcAft>
            </a:pPr>
            <a:r>
              <a:rPr sz="2800" b="1" i="0">
                <a:solidFill>
                  <a:srgbClr val="4A66AC"/>
                </a:solidFill>
                <a:latin typeface="Calibri"/>
              </a:rPr>
              <a:t>0 su 5.000</a:t>
            </a:r>
          </a:p>
        </p:txBody>
      </p:sp>
      <p:sp>
        <p:nvSpPr>
          <p:cNvPr id="12" name="TextBox 11"/>
          <p:cNvSpPr txBox="1"/>
          <p:nvPr/>
        </p:nvSpPr>
        <p:spPr>
          <a:xfrm>
            <a:off x="8113775" y="2468880"/>
            <a:ext cx="2895600" cy="640080"/>
          </a:xfrm>
          <a:prstGeom prst="rect">
            <a:avLst/>
          </a:prstGeom>
          <a:noFill/>
        </p:spPr>
        <p:txBody>
          <a:bodyPr wrap="square" lIns="0" tIns="0" rIns="0" bIns="0">
            <a:spAutoFit/>
          </a:bodyPr>
          <a:lstStyle/>
          <a:p>
            <a:pPr algn="l">
              <a:spcAft>
                <a:spcPts val="0"/>
              </a:spcAft>
            </a:pPr>
            <a:r>
              <a:rPr sz="1150" b="0" i="0">
                <a:solidFill>
                  <a:srgbClr val="555F73"/>
                </a:solidFill>
                <a:latin typeface="Calibri"/>
              </a:rPr>
              <a:t>simulazioni con guadagno</a:t>
            </a:r>
          </a:p>
          <a:p>
            <a:pPr algn="l">
              <a:spcAft>
                <a:spcPts val="0"/>
              </a:spcAft>
            </a:pPr>
            <a:r>
              <a:rPr sz="1150" b="0" i="0">
                <a:solidFill>
                  <a:srgbClr val="555F73"/>
                </a:solidFill>
                <a:latin typeface="Calibri"/>
              </a:rPr>
              <a:t>di QALY negativo</a:t>
            </a:r>
          </a:p>
        </p:txBody>
      </p:sp>
      <p:sp>
        <p:nvSpPr>
          <p:cNvPr id="13" name="TextBox 12"/>
          <p:cNvSpPr txBox="1"/>
          <p:nvPr/>
        </p:nvSpPr>
        <p:spPr>
          <a:xfrm>
            <a:off x="1167618" y="4351640"/>
            <a:ext cx="10058400" cy="474489"/>
          </a:xfrm>
          <a:prstGeom prst="rect">
            <a:avLst/>
          </a:prstGeom>
          <a:noFill/>
        </p:spPr>
        <p:txBody>
          <a:bodyPr wrap="square" lIns="0" tIns="0" rIns="0" bIns="0">
            <a:spAutoFit/>
          </a:bodyPr>
          <a:lstStyle/>
          <a:p>
            <a:pPr>
              <a:spcAft>
                <a:spcPts val="700"/>
              </a:spcAft>
            </a:pPr>
            <a:r>
              <a:rPr sz="1250" dirty="0">
                <a:solidFill>
                  <a:srgbClr val="22333B"/>
                </a:solidFill>
                <a:latin typeface="Calibri"/>
              </a:rPr>
              <a:t>•  </a:t>
            </a:r>
            <a:r>
              <a:rPr sz="1250" dirty="0" err="1">
                <a:solidFill>
                  <a:srgbClr val="22333B"/>
                </a:solidFill>
                <a:latin typeface="Calibri"/>
              </a:rPr>
              <a:t>Risultato</a:t>
            </a:r>
            <a:r>
              <a:rPr sz="1250" dirty="0">
                <a:solidFill>
                  <a:srgbClr val="22333B"/>
                </a:solidFill>
                <a:latin typeface="Calibri"/>
              </a:rPr>
              <a:t> </a:t>
            </a:r>
            <a:r>
              <a:rPr sz="1250" dirty="0" err="1">
                <a:solidFill>
                  <a:srgbClr val="22333B"/>
                </a:solidFill>
                <a:latin typeface="Calibri"/>
              </a:rPr>
              <a:t>favorevole</a:t>
            </a:r>
            <a:r>
              <a:rPr sz="1250" dirty="0">
                <a:solidFill>
                  <a:srgbClr val="22333B"/>
                </a:solidFill>
                <a:latin typeface="Calibri"/>
              </a:rPr>
              <a:t> alla </a:t>
            </a:r>
            <a:r>
              <a:rPr sz="1250" dirty="0" err="1">
                <a:solidFill>
                  <a:srgbClr val="22333B"/>
                </a:solidFill>
                <a:latin typeface="Calibri"/>
              </a:rPr>
              <a:t>chirurgia</a:t>
            </a:r>
            <a:r>
              <a:rPr sz="1250" dirty="0">
                <a:solidFill>
                  <a:srgbClr val="22333B"/>
                </a:solidFill>
                <a:latin typeface="Calibri"/>
              </a:rPr>
              <a:t> in tutti </a:t>
            </a:r>
            <a:r>
              <a:rPr sz="1250" dirty="0" err="1">
                <a:solidFill>
                  <a:srgbClr val="22333B"/>
                </a:solidFill>
                <a:latin typeface="Calibri"/>
              </a:rPr>
              <a:t>i</a:t>
            </a:r>
            <a:r>
              <a:rPr sz="1250" dirty="0">
                <a:solidFill>
                  <a:srgbClr val="22333B"/>
                </a:solidFill>
                <a:latin typeface="Calibri"/>
              </a:rPr>
              <a:t> </a:t>
            </a:r>
            <a:r>
              <a:rPr sz="1250" dirty="0" err="1">
                <a:solidFill>
                  <a:srgbClr val="22333B"/>
                </a:solidFill>
                <a:latin typeface="Calibri"/>
              </a:rPr>
              <a:t>dodici</a:t>
            </a:r>
            <a:r>
              <a:rPr sz="1250" dirty="0">
                <a:solidFill>
                  <a:srgbClr val="22333B"/>
                </a:solidFill>
                <a:latin typeface="Calibri"/>
              </a:rPr>
              <a:t> </a:t>
            </a:r>
            <a:r>
              <a:rPr sz="1250" dirty="0" err="1">
                <a:solidFill>
                  <a:srgbClr val="22333B"/>
                </a:solidFill>
                <a:latin typeface="Calibri"/>
              </a:rPr>
              <a:t>sottogruppi</a:t>
            </a:r>
            <a:r>
              <a:rPr sz="1250" dirty="0">
                <a:solidFill>
                  <a:srgbClr val="22333B"/>
                </a:solidFill>
                <a:latin typeface="Calibri"/>
              </a:rPr>
              <a:t> per </a:t>
            </a:r>
            <a:r>
              <a:rPr sz="1250" dirty="0" err="1">
                <a:solidFill>
                  <a:srgbClr val="22333B"/>
                </a:solidFill>
                <a:latin typeface="Calibri"/>
              </a:rPr>
              <a:t>età</a:t>
            </a:r>
            <a:r>
              <a:rPr sz="1250" dirty="0">
                <a:solidFill>
                  <a:srgbClr val="22333B"/>
                </a:solidFill>
                <a:latin typeface="Calibri"/>
              </a:rPr>
              <a:t>, </a:t>
            </a:r>
            <a:r>
              <a:rPr sz="1250" dirty="0" err="1">
                <a:solidFill>
                  <a:srgbClr val="22333B"/>
                </a:solidFill>
                <a:latin typeface="Calibri"/>
              </a:rPr>
              <a:t>classe</a:t>
            </a:r>
            <a:r>
              <a:rPr sz="1250" dirty="0">
                <a:solidFill>
                  <a:srgbClr val="22333B"/>
                </a:solidFill>
                <a:latin typeface="Calibri"/>
              </a:rPr>
              <a:t> di BMI e </a:t>
            </a:r>
            <a:r>
              <a:rPr sz="1250" dirty="0" err="1">
                <a:solidFill>
                  <a:srgbClr val="22333B"/>
                </a:solidFill>
                <a:latin typeface="Calibri"/>
              </a:rPr>
              <a:t>stato</a:t>
            </a:r>
            <a:r>
              <a:rPr sz="1250" dirty="0">
                <a:solidFill>
                  <a:srgbClr val="22333B"/>
                </a:solidFill>
                <a:latin typeface="Calibri"/>
              </a:rPr>
              <a:t> </a:t>
            </a:r>
            <a:r>
              <a:rPr sz="1250" dirty="0" err="1">
                <a:solidFill>
                  <a:srgbClr val="22333B"/>
                </a:solidFill>
                <a:latin typeface="Calibri"/>
              </a:rPr>
              <a:t>diabetico</a:t>
            </a:r>
            <a:r>
              <a:rPr sz="1250" dirty="0">
                <a:solidFill>
                  <a:srgbClr val="22333B"/>
                </a:solidFill>
                <a:latin typeface="Calibri"/>
              </a:rPr>
              <a:t>.</a:t>
            </a:r>
          </a:p>
          <a:p>
            <a:pPr>
              <a:spcAft>
                <a:spcPts val="700"/>
              </a:spcAft>
            </a:pPr>
            <a:r>
              <a:rPr sz="1250" dirty="0">
                <a:solidFill>
                  <a:srgbClr val="22333B"/>
                </a:solidFill>
                <a:latin typeface="Calibri"/>
              </a:rPr>
              <a:t>•  </a:t>
            </a:r>
            <a:r>
              <a:rPr sz="1250" dirty="0" err="1">
                <a:solidFill>
                  <a:srgbClr val="22333B"/>
                </a:solidFill>
                <a:latin typeface="Calibri"/>
              </a:rPr>
              <a:t>Azzerando</a:t>
            </a:r>
            <a:r>
              <a:rPr sz="1250" dirty="0">
                <a:solidFill>
                  <a:srgbClr val="22333B"/>
                </a:solidFill>
                <a:latin typeface="Calibri"/>
              </a:rPr>
              <a:t> del </a:t>
            </a:r>
            <a:r>
              <a:rPr sz="1250" dirty="0" err="1">
                <a:solidFill>
                  <a:srgbClr val="22333B"/>
                </a:solidFill>
                <a:latin typeface="Calibri"/>
              </a:rPr>
              <a:t>tutto</a:t>
            </a:r>
            <a:r>
              <a:rPr sz="1250" dirty="0">
                <a:solidFill>
                  <a:srgbClr val="22333B"/>
                </a:solidFill>
                <a:latin typeface="Calibri"/>
              </a:rPr>
              <a:t> il </a:t>
            </a:r>
            <a:r>
              <a:rPr sz="1250" dirty="0" err="1">
                <a:solidFill>
                  <a:srgbClr val="22333B"/>
                </a:solidFill>
                <a:latin typeface="Calibri"/>
              </a:rPr>
              <a:t>legame</a:t>
            </a:r>
            <a:r>
              <a:rPr sz="1250" dirty="0">
                <a:solidFill>
                  <a:srgbClr val="22333B"/>
                </a:solidFill>
                <a:latin typeface="Calibri"/>
              </a:rPr>
              <a:t> </a:t>
            </a:r>
            <a:r>
              <a:rPr sz="1250" dirty="0" err="1">
                <a:solidFill>
                  <a:srgbClr val="22333B"/>
                </a:solidFill>
                <a:latin typeface="Calibri"/>
              </a:rPr>
              <a:t>fra</a:t>
            </a:r>
            <a:r>
              <a:rPr sz="1250" dirty="0">
                <a:solidFill>
                  <a:srgbClr val="22333B"/>
                </a:solidFill>
                <a:latin typeface="Calibri"/>
              </a:rPr>
              <a:t> BMI e </a:t>
            </a:r>
            <a:r>
              <a:rPr sz="1250" dirty="0" err="1">
                <a:solidFill>
                  <a:srgbClr val="22333B"/>
                </a:solidFill>
                <a:latin typeface="Calibri"/>
              </a:rPr>
              <a:t>qualità</a:t>
            </a:r>
            <a:r>
              <a:rPr sz="1250" dirty="0">
                <a:solidFill>
                  <a:srgbClr val="22333B"/>
                </a:solidFill>
                <a:latin typeface="Calibri"/>
              </a:rPr>
              <a:t> di vita </a:t>
            </a:r>
            <a:r>
              <a:rPr sz="1250" dirty="0" err="1">
                <a:solidFill>
                  <a:srgbClr val="22333B"/>
                </a:solidFill>
                <a:latin typeface="Calibri"/>
              </a:rPr>
              <a:t>restano</a:t>
            </a:r>
            <a:r>
              <a:rPr sz="1250" dirty="0">
                <a:solidFill>
                  <a:srgbClr val="22333B"/>
                </a:solidFill>
                <a:latin typeface="Calibri"/>
              </a:rPr>
              <a:t> +0,748 QALY, da </a:t>
            </a:r>
            <a:r>
              <a:rPr sz="1250" dirty="0" err="1">
                <a:solidFill>
                  <a:srgbClr val="22333B"/>
                </a:solidFill>
                <a:latin typeface="Calibri"/>
              </a:rPr>
              <a:t>remissione</a:t>
            </a:r>
            <a:r>
              <a:rPr sz="1250" dirty="0">
                <a:solidFill>
                  <a:srgbClr val="22333B"/>
                </a:solidFill>
                <a:latin typeface="Calibri"/>
              </a:rPr>
              <a:t> del </a:t>
            </a:r>
            <a:r>
              <a:rPr sz="1250" dirty="0" err="1">
                <a:solidFill>
                  <a:srgbClr val="22333B"/>
                </a:solidFill>
                <a:latin typeface="Calibri"/>
              </a:rPr>
              <a:t>diabete</a:t>
            </a:r>
            <a:r>
              <a:rPr sz="1250" dirty="0">
                <a:solidFill>
                  <a:srgbClr val="22333B"/>
                </a:solidFill>
                <a:latin typeface="Calibri"/>
              </a:rPr>
              <a:t> e </a:t>
            </a:r>
            <a:r>
              <a:rPr sz="1250" dirty="0" err="1">
                <a:solidFill>
                  <a:srgbClr val="22333B"/>
                </a:solidFill>
                <a:latin typeface="Calibri"/>
              </a:rPr>
              <a:t>minori</a:t>
            </a:r>
            <a:r>
              <a:rPr sz="1250" dirty="0">
                <a:solidFill>
                  <a:srgbClr val="22333B"/>
                </a:solidFill>
                <a:latin typeface="Calibri"/>
              </a:rPr>
              <a:t> </a:t>
            </a:r>
            <a:r>
              <a:rPr sz="1250" dirty="0" err="1">
                <a:solidFill>
                  <a:srgbClr val="22333B"/>
                </a:solidFill>
                <a:latin typeface="Calibri"/>
              </a:rPr>
              <a:t>eventi</a:t>
            </a:r>
            <a:r>
              <a:rPr sz="1250" dirty="0">
                <a:solidFill>
                  <a:srgbClr val="22333B"/>
                </a:solidFill>
                <a:latin typeface="Calibri"/>
              </a:rPr>
              <a:t> </a:t>
            </a:r>
            <a:r>
              <a:rPr sz="1250" dirty="0" err="1">
                <a:solidFill>
                  <a:srgbClr val="22333B"/>
                </a:solidFill>
                <a:latin typeface="Calibri"/>
              </a:rPr>
              <a:t>cardiovascolari</a:t>
            </a:r>
            <a:r>
              <a:rPr sz="1250" dirty="0">
                <a:solidFill>
                  <a:srgbClr val="22333B"/>
                </a:solidFill>
                <a:latin typeface="Calibri"/>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Risultati economici, letti per pagatore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Stessa simulazione, tre letture a seconda di chi paga</a:t>
            </a:r>
          </a:p>
        </p:txBody>
      </p:sp>
      <p:sp>
        <p:nvSpPr>
          <p:cNvPr id="4" name="Rounded Rectangle 3"/>
          <p:cNvSpPr/>
          <p:nvPr/>
        </p:nvSpPr>
        <p:spPr>
          <a:xfrm>
            <a:off x="1097280" y="1755648"/>
            <a:ext cx="3017520" cy="19202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98448" y="1874519"/>
            <a:ext cx="2606039" cy="274320"/>
          </a:xfrm>
          <a:prstGeom prst="rect">
            <a:avLst/>
          </a:prstGeom>
          <a:noFill/>
        </p:spPr>
        <p:txBody>
          <a:bodyPr wrap="square" lIns="0" tIns="0" rIns="0" bIns="0">
            <a:spAutoFit/>
          </a:bodyPr>
          <a:lstStyle/>
          <a:p>
            <a:pPr algn="l">
              <a:spcAft>
                <a:spcPts val="400"/>
              </a:spcAft>
            </a:pPr>
            <a:r>
              <a:rPr sz="1250" b="1" i="0">
                <a:solidFill>
                  <a:srgbClr val="4A66AC"/>
                </a:solidFill>
                <a:latin typeface="Calibri"/>
              </a:rPr>
              <a:t>Paga il SSN</a:t>
            </a:r>
          </a:p>
        </p:txBody>
      </p:sp>
      <p:sp>
        <p:nvSpPr>
          <p:cNvPr id="6" name="TextBox 5"/>
          <p:cNvSpPr txBox="1"/>
          <p:nvPr/>
        </p:nvSpPr>
        <p:spPr>
          <a:xfrm>
            <a:off x="1298448" y="2167128"/>
            <a:ext cx="2606039" cy="548640"/>
          </a:xfrm>
          <a:prstGeom prst="rect">
            <a:avLst/>
          </a:prstGeom>
          <a:noFill/>
        </p:spPr>
        <p:txBody>
          <a:bodyPr wrap="square" lIns="0" tIns="0" rIns="0" bIns="0">
            <a:spAutoFit/>
          </a:bodyPr>
          <a:lstStyle/>
          <a:p>
            <a:pPr algn="l">
              <a:spcAft>
                <a:spcPts val="400"/>
              </a:spcAft>
            </a:pPr>
            <a:r>
              <a:rPr sz="2600" b="1" i="0">
                <a:solidFill>
                  <a:srgbClr val="4A66AC"/>
                </a:solidFill>
                <a:latin typeface="Calibri"/>
              </a:rPr>
              <a:t>+ € 8.557</a:t>
            </a:r>
          </a:p>
        </p:txBody>
      </p:sp>
      <p:sp>
        <p:nvSpPr>
          <p:cNvPr id="7" name="TextBox 6"/>
          <p:cNvSpPr txBox="1"/>
          <p:nvPr/>
        </p:nvSpPr>
        <p:spPr>
          <a:xfrm>
            <a:off x="1298448" y="2779776"/>
            <a:ext cx="2606039" cy="822960"/>
          </a:xfrm>
          <a:prstGeom prst="rect">
            <a:avLst/>
          </a:prstGeom>
          <a:noFill/>
        </p:spPr>
        <p:txBody>
          <a:bodyPr wrap="square" lIns="0" tIns="0" rIns="0" bIns="0">
            <a:spAutoFit/>
          </a:bodyPr>
          <a:lstStyle/>
          <a:p>
            <a:pPr algn="l">
              <a:spcAft>
                <a:spcPts val="0"/>
              </a:spcAft>
            </a:pPr>
            <a:r>
              <a:rPr sz="1100" b="0" i="0">
                <a:solidFill>
                  <a:srgbClr val="555F73"/>
                </a:solidFill>
                <a:latin typeface="Calibri"/>
              </a:rPr>
              <a:t>la chirurgia costa di più al Servizio sanitario: paga intervento, follow-up e reinterventi, non il farmaco</a:t>
            </a:r>
          </a:p>
        </p:txBody>
      </p:sp>
      <p:sp>
        <p:nvSpPr>
          <p:cNvPr id="8" name="TextBox 7"/>
          <p:cNvSpPr txBox="1"/>
          <p:nvPr/>
        </p:nvSpPr>
        <p:spPr>
          <a:xfrm>
            <a:off x="4206240" y="2304288"/>
            <a:ext cx="457200" cy="457200"/>
          </a:xfrm>
          <a:prstGeom prst="rect">
            <a:avLst/>
          </a:prstGeom>
          <a:noFill/>
        </p:spPr>
        <p:txBody>
          <a:bodyPr wrap="square" lIns="0" tIns="0" rIns="0" bIns="0">
            <a:spAutoFit/>
          </a:bodyPr>
          <a:lstStyle/>
          <a:p>
            <a:pPr algn="ctr">
              <a:spcAft>
                <a:spcPts val="400"/>
              </a:spcAft>
            </a:pPr>
            <a:r>
              <a:rPr sz="2600" b="1" i="0">
                <a:solidFill>
                  <a:srgbClr val="242852"/>
                </a:solidFill>
                <a:latin typeface="Calibri"/>
              </a:rPr>
              <a:t>−</a:t>
            </a:r>
          </a:p>
        </p:txBody>
      </p:sp>
      <p:sp>
        <p:nvSpPr>
          <p:cNvPr id="9" name="Rounded Rectangle 8"/>
          <p:cNvSpPr/>
          <p:nvPr/>
        </p:nvSpPr>
        <p:spPr>
          <a:xfrm>
            <a:off x="4754880" y="1755648"/>
            <a:ext cx="3017520" cy="1920240"/>
          </a:xfrm>
          <a:prstGeom prst="roundRect">
            <a:avLst>
              <a:gd name="adj" fmla="val 6000"/>
            </a:avLst>
          </a:prstGeom>
          <a:solidFill>
            <a:srgbClr val="F8EC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956048" y="1874519"/>
            <a:ext cx="2606039" cy="274320"/>
          </a:xfrm>
          <a:prstGeom prst="rect">
            <a:avLst/>
          </a:prstGeom>
          <a:noFill/>
        </p:spPr>
        <p:txBody>
          <a:bodyPr wrap="square" lIns="0" tIns="0" rIns="0" bIns="0">
            <a:spAutoFit/>
          </a:bodyPr>
          <a:lstStyle/>
          <a:p>
            <a:pPr algn="l">
              <a:spcAft>
                <a:spcPts val="400"/>
              </a:spcAft>
            </a:pPr>
            <a:r>
              <a:rPr sz="1250" b="1" i="0">
                <a:solidFill>
                  <a:srgbClr val="A85548"/>
                </a:solidFill>
                <a:latin typeface="Calibri"/>
              </a:rPr>
              <a:t>Paga la persona</a:t>
            </a:r>
          </a:p>
        </p:txBody>
      </p:sp>
      <p:sp>
        <p:nvSpPr>
          <p:cNvPr id="11" name="TextBox 10"/>
          <p:cNvSpPr txBox="1"/>
          <p:nvPr/>
        </p:nvSpPr>
        <p:spPr>
          <a:xfrm>
            <a:off x="4956048" y="2167128"/>
            <a:ext cx="2606039" cy="548640"/>
          </a:xfrm>
          <a:prstGeom prst="rect">
            <a:avLst/>
          </a:prstGeom>
          <a:noFill/>
        </p:spPr>
        <p:txBody>
          <a:bodyPr wrap="square" lIns="0" tIns="0" rIns="0" bIns="0">
            <a:spAutoFit/>
          </a:bodyPr>
          <a:lstStyle/>
          <a:p>
            <a:pPr algn="l">
              <a:spcAft>
                <a:spcPts val="400"/>
              </a:spcAft>
            </a:pPr>
            <a:r>
              <a:rPr sz="2600" b="1" i="0">
                <a:solidFill>
                  <a:srgbClr val="A85548"/>
                </a:solidFill>
                <a:latin typeface="Calibri"/>
              </a:rPr>
              <a:t>€ 20.272</a:t>
            </a:r>
          </a:p>
        </p:txBody>
      </p:sp>
      <p:sp>
        <p:nvSpPr>
          <p:cNvPr id="12" name="TextBox 11"/>
          <p:cNvSpPr txBox="1"/>
          <p:nvPr/>
        </p:nvSpPr>
        <p:spPr>
          <a:xfrm>
            <a:off x="4956048" y="2779776"/>
            <a:ext cx="2606039" cy="822960"/>
          </a:xfrm>
          <a:prstGeom prst="rect">
            <a:avLst/>
          </a:prstGeom>
          <a:noFill/>
        </p:spPr>
        <p:txBody>
          <a:bodyPr wrap="square" lIns="0" tIns="0" rIns="0" bIns="0">
            <a:spAutoFit/>
          </a:bodyPr>
          <a:lstStyle/>
          <a:p>
            <a:pPr algn="l">
              <a:spcAft>
                <a:spcPts val="0"/>
              </a:spcAft>
            </a:pPr>
            <a:r>
              <a:rPr sz="1100" b="0" i="0">
                <a:solidFill>
                  <a:srgbClr val="555F73"/>
                </a:solidFill>
                <a:latin typeface="Calibri"/>
              </a:rPr>
              <a:t>spesa privata per il farmaco che chi si opera non sostiene: 3,1 anni di terapia in meno, scontati</a:t>
            </a:r>
          </a:p>
        </p:txBody>
      </p:sp>
      <p:sp>
        <p:nvSpPr>
          <p:cNvPr id="13" name="TextBox 12"/>
          <p:cNvSpPr txBox="1"/>
          <p:nvPr/>
        </p:nvSpPr>
        <p:spPr>
          <a:xfrm>
            <a:off x="7863840" y="2304288"/>
            <a:ext cx="457200" cy="457200"/>
          </a:xfrm>
          <a:prstGeom prst="rect">
            <a:avLst/>
          </a:prstGeom>
          <a:noFill/>
        </p:spPr>
        <p:txBody>
          <a:bodyPr wrap="square" lIns="0" tIns="0" rIns="0" bIns="0">
            <a:spAutoFit/>
          </a:bodyPr>
          <a:lstStyle/>
          <a:p>
            <a:pPr algn="ctr">
              <a:spcAft>
                <a:spcPts val="400"/>
              </a:spcAft>
            </a:pPr>
            <a:r>
              <a:rPr sz="2600" b="1" i="0">
                <a:solidFill>
                  <a:srgbClr val="242852"/>
                </a:solidFill>
                <a:latin typeface="Calibri"/>
              </a:rPr>
              <a:t>=</a:t>
            </a:r>
          </a:p>
        </p:txBody>
      </p:sp>
      <p:sp>
        <p:nvSpPr>
          <p:cNvPr id="14" name="Rounded Rectangle 13"/>
          <p:cNvSpPr/>
          <p:nvPr/>
        </p:nvSpPr>
        <p:spPr>
          <a:xfrm>
            <a:off x="8412480" y="1755648"/>
            <a:ext cx="2743200" cy="19202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613648" y="1874519"/>
            <a:ext cx="3200400" cy="274320"/>
          </a:xfrm>
          <a:prstGeom prst="rect">
            <a:avLst/>
          </a:prstGeom>
          <a:noFill/>
        </p:spPr>
        <p:txBody>
          <a:bodyPr wrap="square" lIns="0" tIns="0" rIns="0" bIns="0">
            <a:spAutoFit/>
          </a:bodyPr>
          <a:lstStyle/>
          <a:p>
            <a:pPr algn="l">
              <a:spcAft>
                <a:spcPts val="400"/>
              </a:spcAft>
            </a:pPr>
            <a:r>
              <a:rPr sz="1250" b="1" i="0">
                <a:solidFill>
                  <a:srgbClr val="242852"/>
                </a:solidFill>
                <a:latin typeface="Calibri"/>
              </a:rPr>
              <a:t>Somma dei due</a:t>
            </a:r>
          </a:p>
        </p:txBody>
      </p:sp>
      <p:sp>
        <p:nvSpPr>
          <p:cNvPr id="16" name="TextBox 15"/>
          <p:cNvSpPr txBox="1"/>
          <p:nvPr/>
        </p:nvSpPr>
        <p:spPr>
          <a:xfrm>
            <a:off x="8613648" y="2167128"/>
            <a:ext cx="3200400" cy="548640"/>
          </a:xfrm>
          <a:prstGeom prst="rect">
            <a:avLst/>
          </a:prstGeom>
          <a:noFill/>
        </p:spPr>
        <p:txBody>
          <a:bodyPr wrap="square" lIns="0" tIns="0" rIns="0" bIns="0">
            <a:spAutoFit/>
          </a:bodyPr>
          <a:lstStyle/>
          <a:p>
            <a:pPr algn="l">
              <a:spcAft>
                <a:spcPts val="400"/>
              </a:spcAft>
            </a:pPr>
            <a:r>
              <a:rPr sz="2600" b="1" i="0">
                <a:solidFill>
                  <a:srgbClr val="242852"/>
                </a:solidFill>
                <a:latin typeface="Calibri"/>
              </a:rPr>
              <a:t>− € 11.715</a:t>
            </a:r>
          </a:p>
        </p:txBody>
      </p:sp>
      <p:sp>
        <p:nvSpPr>
          <p:cNvPr id="17" name="TextBox 16"/>
          <p:cNvSpPr txBox="1"/>
          <p:nvPr/>
        </p:nvSpPr>
        <p:spPr>
          <a:xfrm>
            <a:off x="8613648" y="2779776"/>
            <a:ext cx="2481072" cy="338554"/>
          </a:xfrm>
          <a:prstGeom prst="rect">
            <a:avLst/>
          </a:prstGeom>
          <a:noFill/>
        </p:spPr>
        <p:txBody>
          <a:bodyPr wrap="square" lIns="0" tIns="0" rIns="0" bIns="0">
            <a:spAutoFit/>
          </a:bodyPr>
          <a:lstStyle/>
          <a:p>
            <a:pPr algn="l">
              <a:spcAft>
                <a:spcPts val="0"/>
              </a:spcAft>
            </a:pPr>
            <a:r>
              <a:rPr sz="1100" b="0" i="0" dirty="0" err="1">
                <a:solidFill>
                  <a:srgbClr val="555F73"/>
                </a:solidFill>
                <a:latin typeface="Calibri"/>
              </a:rPr>
              <a:t>meno</a:t>
            </a:r>
            <a:r>
              <a:rPr sz="1100" b="0" i="0" dirty="0">
                <a:solidFill>
                  <a:srgbClr val="555F73"/>
                </a:solidFill>
                <a:latin typeface="Calibri"/>
              </a:rPr>
              <a:t> </a:t>
            </a:r>
            <a:r>
              <a:rPr sz="1100" b="0" i="0" dirty="0" err="1">
                <a:solidFill>
                  <a:srgbClr val="555F73"/>
                </a:solidFill>
                <a:latin typeface="Calibri"/>
              </a:rPr>
              <a:t>risorse</a:t>
            </a:r>
            <a:r>
              <a:rPr sz="1100" b="0" i="0" dirty="0">
                <a:solidFill>
                  <a:srgbClr val="555F73"/>
                </a:solidFill>
                <a:latin typeface="Calibri"/>
              </a:rPr>
              <a:t> </a:t>
            </a:r>
            <a:r>
              <a:rPr sz="1100" b="0" i="0" dirty="0" err="1">
                <a:solidFill>
                  <a:srgbClr val="555F73"/>
                </a:solidFill>
                <a:latin typeface="Calibri"/>
              </a:rPr>
              <a:t>spese</a:t>
            </a:r>
            <a:r>
              <a:rPr sz="1100" b="0" i="0" dirty="0">
                <a:solidFill>
                  <a:srgbClr val="555F73"/>
                </a:solidFill>
                <a:latin typeface="Calibri"/>
              </a:rPr>
              <a:t> in </a:t>
            </a:r>
            <a:r>
              <a:rPr sz="1100" b="0" i="0" dirty="0" err="1">
                <a:solidFill>
                  <a:srgbClr val="555F73"/>
                </a:solidFill>
                <a:latin typeface="Calibri"/>
              </a:rPr>
              <a:t>totale</a:t>
            </a:r>
            <a:r>
              <a:rPr sz="1100" b="0" i="0" dirty="0">
                <a:solidFill>
                  <a:srgbClr val="555F73"/>
                </a:solidFill>
                <a:latin typeface="Calibri"/>
              </a:rPr>
              <a:t>, con </a:t>
            </a:r>
            <a:r>
              <a:rPr sz="1100" b="0" i="0" dirty="0" err="1">
                <a:solidFill>
                  <a:srgbClr val="555F73"/>
                </a:solidFill>
                <a:latin typeface="Calibri"/>
              </a:rPr>
              <a:t>più</a:t>
            </a:r>
            <a:r>
              <a:rPr sz="1100" b="0" i="0" dirty="0">
                <a:solidFill>
                  <a:srgbClr val="555F73"/>
                </a:solidFill>
                <a:latin typeface="Calibri"/>
              </a:rPr>
              <a:t> salute</a:t>
            </a:r>
            <a:endParaRPr lang="it-IT" sz="1100" b="0" i="0" dirty="0">
              <a:solidFill>
                <a:srgbClr val="555F73"/>
              </a:solidFill>
              <a:latin typeface="Calibri"/>
            </a:endParaRPr>
          </a:p>
          <a:p>
            <a:pPr algn="l">
              <a:spcAft>
                <a:spcPts val="0"/>
              </a:spcAft>
            </a:pPr>
            <a:r>
              <a:rPr sz="1100" b="0" i="0" dirty="0">
                <a:solidFill>
                  <a:srgbClr val="555F73"/>
                </a:solidFill>
                <a:latin typeface="Calibri"/>
              </a:rPr>
              <a:t> </a:t>
            </a:r>
            <a:r>
              <a:rPr sz="1100" b="0" i="0" dirty="0" err="1">
                <a:solidFill>
                  <a:srgbClr val="555F73"/>
                </a:solidFill>
                <a:latin typeface="Calibri"/>
              </a:rPr>
              <a:t>prodotta</a:t>
            </a:r>
            <a:r>
              <a:rPr sz="1100" b="0" i="0" dirty="0">
                <a:solidFill>
                  <a:srgbClr val="555F73"/>
                </a:solidFill>
                <a:latin typeface="Calibri"/>
              </a:rPr>
              <a:t>: </a:t>
            </a:r>
            <a:r>
              <a:rPr sz="1100" b="0" i="0" dirty="0" err="1">
                <a:solidFill>
                  <a:srgbClr val="555F73"/>
                </a:solidFill>
                <a:latin typeface="Calibri"/>
              </a:rPr>
              <a:t>è</a:t>
            </a:r>
            <a:r>
              <a:rPr sz="1100" b="0" i="0" dirty="0">
                <a:solidFill>
                  <a:srgbClr val="555F73"/>
                </a:solidFill>
                <a:latin typeface="Calibri"/>
              </a:rPr>
              <a:t> la </a:t>
            </a:r>
            <a:r>
              <a:rPr sz="1100" b="0" i="0" dirty="0" err="1">
                <a:solidFill>
                  <a:srgbClr val="555F73"/>
                </a:solidFill>
                <a:latin typeface="Calibri"/>
              </a:rPr>
              <a:t>lettura</a:t>
            </a:r>
            <a:r>
              <a:rPr sz="1100" b="0" i="0" dirty="0">
                <a:solidFill>
                  <a:srgbClr val="555F73"/>
                </a:solidFill>
                <a:latin typeface="Calibri"/>
              </a:rPr>
              <a:t> del </a:t>
            </a:r>
            <a:r>
              <a:rPr sz="1100" b="0" i="0" dirty="0" err="1">
                <a:solidFill>
                  <a:srgbClr val="555F73"/>
                </a:solidFill>
                <a:latin typeface="Calibri"/>
              </a:rPr>
              <a:t>manoscritto</a:t>
            </a:r>
            <a:endParaRPr sz="1100" b="0" i="0" dirty="0">
              <a:solidFill>
                <a:srgbClr val="555F73"/>
              </a:solidFill>
              <a:latin typeface="Calibri"/>
            </a:endParaRPr>
          </a:p>
        </p:txBody>
      </p:sp>
      <p:sp>
        <p:nvSpPr>
          <p:cNvPr id="18" name="TextBox 17"/>
          <p:cNvSpPr txBox="1"/>
          <p:nvPr/>
        </p:nvSpPr>
        <p:spPr>
          <a:xfrm>
            <a:off x="1097280" y="3813048"/>
            <a:ext cx="10058400" cy="365760"/>
          </a:xfrm>
          <a:prstGeom prst="rect">
            <a:avLst/>
          </a:prstGeom>
          <a:noFill/>
        </p:spPr>
        <p:txBody>
          <a:bodyPr wrap="square" lIns="0" tIns="0" rIns="0" bIns="0">
            <a:spAutoFit/>
          </a:bodyPr>
          <a:lstStyle/>
          <a:p>
            <a:pPr algn="l">
              <a:spcAft>
                <a:spcPts val="400"/>
              </a:spcAft>
            </a:pPr>
            <a:r>
              <a:rPr sz="1250" b="1" i="0">
                <a:solidFill>
                  <a:srgbClr val="242852"/>
                </a:solidFill>
                <a:latin typeface="Calibri"/>
              </a:rPr>
              <a:t>Per il SSN: ≈ € 5.100 per QALY (≈ € 5.900 differenziando la mortalità per genere). Non cambia negli scenari sotto, perché il farmaco non è a suo carico.</a:t>
            </a:r>
          </a:p>
        </p:txBody>
      </p:sp>
      <p:graphicFrame>
        <p:nvGraphicFramePr>
          <p:cNvPr id="19" name="Table 18"/>
          <p:cNvGraphicFramePr>
            <a:graphicFrameLocks noGrp="1"/>
          </p:cNvGraphicFramePr>
          <p:nvPr/>
        </p:nvGraphicFramePr>
        <p:xfrm>
          <a:off x="1097280" y="4242816"/>
          <a:ext cx="10058400" cy="1207008"/>
        </p:xfrm>
        <a:graphic>
          <a:graphicData uri="http://schemas.openxmlformats.org/drawingml/2006/table">
            <a:tbl>
              <a:tblPr firstRow="1">
                <a:tableStyleId>{5C22544A-7EE6-4342-B048-85BDC9FD1C3A}</a:tableStyleId>
              </a:tblPr>
              <a:tblGrid>
                <a:gridCol w="493776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tblGrid>
              <a:tr h="301752">
                <a:tc>
                  <a:txBody>
                    <a:bodyPr/>
                    <a:lstStyle/>
                    <a:p>
                      <a:r>
                        <a:rPr sz="1100" b="1">
                          <a:solidFill>
                            <a:srgbClr val="242852"/>
                          </a:solidFill>
                          <a:latin typeface="Calibri"/>
                        </a:rPr>
                        <a:t>Costo annuo del farmaco</a:t>
                      </a:r>
                    </a:p>
                  </a:txBody>
                  <a:tcPr marL="64008" marR="64008" marT="18288" marB="18288" anchor="ctr">
                    <a:solidFill>
                      <a:srgbClr val="EDF1FA"/>
                    </a:solidFill>
                  </a:tcPr>
                </a:tc>
                <a:tc>
                  <a:txBody>
                    <a:bodyPr/>
                    <a:lstStyle/>
                    <a:p>
                      <a:r>
                        <a:rPr sz="1100" b="1">
                          <a:solidFill>
                            <a:srgbClr val="242852"/>
                          </a:solidFill>
                          <a:latin typeface="Calibri"/>
                        </a:rPr>
                        <a:t>Spesa privata evitata</a:t>
                      </a:r>
                    </a:p>
                  </a:txBody>
                  <a:tcPr marL="64008" marR="64008" marT="18288" marB="18288" anchor="ctr">
                    <a:solidFill>
                      <a:srgbClr val="EDF1FA"/>
                    </a:solidFill>
                  </a:tcPr>
                </a:tc>
                <a:tc>
                  <a:txBody>
                    <a:bodyPr/>
                    <a:lstStyle/>
                    <a:p>
                      <a:r>
                        <a:rPr sz="1100" b="1">
                          <a:solidFill>
                            <a:srgbClr val="242852"/>
                          </a:solidFill>
                          <a:latin typeface="Calibri"/>
                        </a:rPr>
                        <a:t>Saldo SSN + persona</a:t>
                      </a:r>
                    </a:p>
                  </a:txBody>
                  <a:tcPr marL="64008" marR="64008" marT="18288" marB="18288" anchor="ctr">
                    <a:solidFill>
                      <a:srgbClr val="EDF1FA"/>
                    </a:solidFill>
                  </a:tcPr>
                </a:tc>
                <a:extLst>
                  <a:ext uri="{0D108BD9-81ED-4DB2-BD59-A6C34878D82A}">
                    <a16:rowId xmlns:a16="http://schemas.microsoft.com/office/drawing/2014/main" val="10000"/>
                  </a:ext>
                </a:extLst>
              </a:tr>
              <a:tr h="301752">
                <a:tc>
                  <a:txBody>
                    <a:bodyPr/>
                    <a:lstStyle/>
                    <a:p>
                      <a:r>
                        <a:rPr sz="1100" b="0">
                          <a:solidFill>
                            <a:srgbClr val="22333B"/>
                          </a:solidFill>
                          <a:latin typeface="Calibri"/>
                        </a:rPr>
                        <a:t>€ 6.963 — valore usato nel modello</a:t>
                      </a:r>
                    </a:p>
                  </a:txBody>
                  <a:tcPr marL="64008" marR="64008" marT="18288" marB="18288" anchor="ctr">
                    <a:solidFill>
                      <a:srgbClr val="FFFFFF"/>
                    </a:solidFill>
                  </a:tcPr>
                </a:tc>
                <a:tc>
                  <a:txBody>
                    <a:bodyPr/>
                    <a:lstStyle/>
                    <a:p>
                      <a:r>
                        <a:rPr sz="1100" b="0">
                          <a:solidFill>
                            <a:srgbClr val="22333B"/>
                          </a:solidFill>
                          <a:latin typeface="Calibri"/>
                        </a:rPr>
                        <a:t>€ 21.573</a:t>
                      </a:r>
                    </a:p>
                  </a:txBody>
                  <a:tcPr marL="64008" marR="64008" marT="18288" marB="18288" anchor="ctr">
                    <a:solidFill>
                      <a:srgbClr val="FFFFFF"/>
                    </a:solidFill>
                  </a:tcPr>
                </a:tc>
                <a:tc>
                  <a:txBody>
                    <a:bodyPr/>
                    <a:lstStyle/>
                    <a:p>
                      <a:r>
                        <a:rPr sz="1100" b="0">
                          <a:solidFill>
                            <a:srgbClr val="22333B"/>
                          </a:solidFill>
                          <a:latin typeface="Calibri"/>
                        </a:rPr>
                        <a:t>− € 13.016</a:t>
                      </a:r>
                    </a:p>
                  </a:txBody>
                  <a:tcPr marL="64008" marR="64008" marT="18288" marB="18288" anchor="ctr">
                    <a:solidFill>
                      <a:srgbClr val="FFFFFF"/>
                    </a:solidFill>
                  </a:tcPr>
                </a:tc>
                <a:extLst>
                  <a:ext uri="{0D108BD9-81ED-4DB2-BD59-A6C34878D82A}">
                    <a16:rowId xmlns:a16="http://schemas.microsoft.com/office/drawing/2014/main" val="10001"/>
                  </a:ext>
                </a:extLst>
              </a:tr>
              <a:tr h="301752">
                <a:tc>
                  <a:txBody>
                    <a:bodyPr/>
                    <a:lstStyle/>
                    <a:p>
                      <a:r>
                        <a:rPr sz="1100" b="0">
                          <a:solidFill>
                            <a:srgbClr val="22333B"/>
                          </a:solidFill>
                          <a:latin typeface="Calibri"/>
                        </a:rPr>
                        <a:t>€ 6.543 — prezzo di listino, dose piena (scenario sopra)</a:t>
                      </a:r>
                    </a:p>
                  </a:txBody>
                  <a:tcPr marL="64008" marR="64008" marT="18288" marB="18288" anchor="ctr">
                    <a:solidFill>
                      <a:srgbClr val="F6F8FC"/>
                    </a:solidFill>
                  </a:tcPr>
                </a:tc>
                <a:tc>
                  <a:txBody>
                    <a:bodyPr/>
                    <a:lstStyle/>
                    <a:p>
                      <a:r>
                        <a:rPr sz="1100" b="0">
                          <a:solidFill>
                            <a:srgbClr val="22333B"/>
                          </a:solidFill>
                          <a:latin typeface="Calibri"/>
                        </a:rPr>
                        <a:t>€ 20.272</a:t>
                      </a:r>
                    </a:p>
                  </a:txBody>
                  <a:tcPr marL="64008" marR="64008" marT="18288" marB="18288" anchor="ctr">
                    <a:solidFill>
                      <a:srgbClr val="F6F8FC"/>
                    </a:solidFill>
                  </a:tcPr>
                </a:tc>
                <a:tc>
                  <a:txBody>
                    <a:bodyPr/>
                    <a:lstStyle/>
                    <a:p>
                      <a:r>
                        <a:rPr sz="1100" b="0">
                          <a:solidFill>
                            <a:srgbClr val="22333B"/>
                          </a:solidFill>
                          <a:latin typeface="Calibri"/>
                        </a:rPr>
                        <a:t>− € 11.715</a:t>
                      </a:r>
                    </a:p>
                  </a:txBody>
                  <a:tcPr marL="64008" marR="64008" marT="18288" marB="18288" anchor="ctr">
                    <a:solidFill>
                      <a:srgbClr val="F6F8FC"/>
                    </a:solidFill>
                  </a:tcPr>
                </a:tc>
                <a:extLst>
                  <a:ext uri="{0D108BD9-81ED-4DB2-BD59-A6C34878D82A}">
                    <a16:rowId xmlns:a16="http://schemas.microsoft.com/office/drawing/2014/main" val="10002"/>
                  </a:ext>
                </a:extLst>
              </a:tr>
              <a:tr h="301752">
                <a:tc>
                  <a:txBody>
                    <a:bodyPr/>
                    <a:lstStyle/>
                    <a:p>
                      <a:r>
                        <a:rPr sz="1100" b="0">
                          <a:solidFill>
                            <a:srgbClr val="22333B"/>
                          </a:solidFill>
                          <a:latin typeface="Calibri"/>
                        </a:rPr>
                        <a:t>€ 3.900 – 4.200 — dosi osservate nella pratica italiana</a:t>
                      </a:r>
                    </a:p>
                  </a:txBody>
                  <a:tcPr marL="64008" marR="64008" marT="18288" marB="18288" anchor="ctr">
                    <a:solidFill>
                      <a:srgbClr val="FFFFFF"/>
                    </a:solidFill>
                  </a:tcPr>
                </a:tc>
                <a:tc>
                  <a:txBody>
                    <a:bodyPr/>
                    <a:lstStyle/>
                    <a:p>
                      <a:r>
                        <a:rPr sz="1100" b="0">
                          <a:solidFill>
                            <a:srgbClr val="22333B"/>
                          </a:solidFill>
                          <a:latin typeface="Calibri"/>
                        </a:rPr>
                        <a:t>€ 11.900 – 13.000</a:t>
                      </a:r>
                    </a:p>
                  </a:txBody>
                  <a:tcPr marL="64008" marR="64008" marT="18288" marB="18288" anchor="ctr">
                    <a:solidFill>
                      <a:srgbClr val="FFFFFF"/>
                    </a:solidFill>
                  </a:tcPr>
                </a:tc>
                <a:tc>
                  <a:txBody>
                    <a:bodyPr/>
                    <a:lstStyle/>
                    <a:p>
                      <a:r>
                        <a:rPr sz="1100" b="0">
                          <a:solidFill>
                            <a:srgbClr val="22333B"/>
                          </a:solidFill>
                          <a:latin typeface="Calibri"/>
                        </a:rPr>
                        <a:t>− € 3.400 / − € 4.400</a:t>
                      </a:r>
                    </a:p>
                  </a:txBody>
                  <a:tcPr marL="64008" marR="64008" marT="18288" marB="18288" anchor="ctr">
                    <a:solidFill>
                      <a:srgbClr val="FFFFFF"/>
                    </a:solidFill>
                  </a:tcPr>
                </a:tc>
                <a:extLst>
                  <a:ext uri="{0D108BD9-81ED-4DB2-BD59-A6C34878D82A}">
                    <a16:rowId xmlns:a16="http://schemas.microsoft.com/office/drawing/2014/main" val="10003"/>
                  </a:ext>
                </a:extLst>
              </a:tr>
            </a:tbl>
          </a:graphicData>
        </a:graphic>
      </p:graphicFrame>
      <p:sp>
        <p:nvSpPr>
          <p:cNvPr id="20" name="TextBox 19"/>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Prospettiva SSN: scenario «Farmaco gratuito» dell'analisi di soglia (Tabella 13 dell'HTA): € 0 → +€ 8.557, +1,669 QALY, NMB € 41.500. Le altre colonne sono la sottrazione rispetto al caso base.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A quale prezzo cambierebbe la conclusione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Il costo incrementale è lineare nel prezzo del farmaco: la soglia è esatta</a:t>
            </a:r>
          </a:p>
        </p:txBody>
      </p:sp>
      <p:graphicFrame>
        <p:nvGraphicFramePr>
          <p:cNvPr id="4" name="Chart 3"/>
          <p:cNvGraphicFramePr>
            <a:graphicFrameLocks noGrp="1"/>
          </p:cNvGraphicFramePr>
          <p:nvPr/>
        </p:nvGraphicFramePr>
        <p:xfrm>
          <a:off x="1097280" y="1755648"/>
          <a:ext cx="612648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7498079" y="1847088"/>
            <a:ext cx="3657600" cy="12344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680960" y="1956816"/>
            <a:ext cx="3246120" cy="457200"/>
          </a:xfrm>
          <a:prstGeom prst="rect">
            <a:avLst/>
          </a:prstGeom>
          <a:noFill/>
        </p:spPr>
        <p:txBody>
          <a:bodyPr wrap="square" lIns="0" tIns="0" rIns="0" bIns="0">
            <a:spAutoFit/>
          </a:bodyPr>
          <a:lstStyle/>
          <a:p>
            <a:pPr algn="l">
              <a:spcAft>
                <a:spcPts val="400"/>
              </a:spcAft>
            </a:pPr>
            <a:r>
              <a:rPr sz="2200" b="1" i="0">
                <a:solidFill>
                  <a:srgbClr val="4A66AC"/>
                </a:solidFill>
                <a:latin typeface="Calibri"/>
              </a:rPr>
              <a:t>€ 2.762 / anno</a:t>
            </a:r>
          </a:p>
        </p:txBody>
      </p:sp>
      <p:sp>
        <p:nvSpPr>
          <p:cNvPr id="7" name="TextBox 6"/>
          <p:cNvSpPr txBox="1"/>
          <p:nvPr/>
        </p:nvSpPr>
        <p:spPr>
          <a:xfrm>
            <a:off x="7680960" y="2441448"/>
            <a:ext cx="3246120" cy="594360"/>
          </a:xfrm>
          <a:prstGeom prst="rect">
            <a:avLst/>
          </a:prstGeom>
          <a:noFill/>
        </p:spPr>
        <p:txBody>
          <a:bodyPr wrap="square" lIns="0" tIns="0" rIns="0" bIns="0">
            <a:spAutoFit/>
          </a:bodyPr>
          <a:lstStyle/>
          <a:p>
            <a:pPr algn="l">
              <a:spcAft>
                <a:spcPts val="0"/>
              </a:spcAft>
            </a:pPr>
            <a:r>
              <a:rPr sz="1050" b="0" i="0">
                <a:solidFill>
                  <a:srgbClr val="555F73"/>
                </a:solidFill>
                <a:latin typeface="Calibri"/>
              </a:rPr>
              <a:t>prezzo di indifferenza: sopra, la chirurgia fa risparmiare chi paga il farmaco; sotto, costa di più ma resta costo-efficace</a:t>
            </a:r>
          </a:p>
        </p:txBody>
      </p:sp>
      <p:sp>
        <p:nvSpPr>
          <p:cNvPr id="8" name="TextBox 7"/>
          <p:cNvSpPr txBox="1"/>
          <p:nvPr/>
        </p:nvSpPr>
        <p:spPr>
          <a:xfrm>
            <a:off x="7498079" y="3310128"/>
            <a:ext cx="3657600" cy="2103120"/>
          </a:xfrm>
          <a:prstGeom prst="rect">
            <a:avLst/>
          </a:prstGeom>
          <a:noFill/>
        </p:spPr>
        <p:txBody>
          <a:bodyPr wrap="square" lIns="0" tIns="0" rIns="0" bIns="0">
            <a:spAutoFit/>
          </a:bodyPr>
          <a:lstStyle/>
          <a:p>
            <a:pPr>
              <a:spcAft>
                <a:spcPts val="700"/>
              </a:spcAft>
            </a:pPr>
            <a:r>
              <a:rPr sz="1150">
                <a:solidFill>
                  <a:srgbClr val="22333B"/>
                </a:solidFill>
                <a:latin typeface="Calibri"/>
              </a:rPr>
              <a:t>•  A costo zero per il SSN: + € 8.557 e ≈ € 5.100/QALY</a:t>
            </a:r>
          </a:p>
          <a:p>
            <a:pPr>
              <a:spcAft>
                <a:spcPts val="700"/>
              </a:spcAft>
            </a:pPr>
            <a:r>
              <a:rPr sz="1150">
                <a:solidFill>
                  <a:srgbClr val="22333B"/>
                </a:solidFill>
                <a:latin typeface="Calibri"/>
              </a:rPr>
              <a:t>•  Serve una riduzione del 60% del prezzo perché il risparmio complessivo sparisca</a:t>
            </a:r>
          </a:p>
          <a:p>
            <a:pPr>
              <a:spcAft>
                <a:spcPts val="700"/>
              </a:spcAft>
            </a:pPr>
            <a:r>
              <a:rPr sz="1150">
                <a:solidFill>
                  <a:srgbClr val="22333B"/>
                </a:solidFill>
                <a:latin typeface="Calibri"/>
              </a:rPr>
              <a:t>•  Nessun livello di prezzo rende la chirurgia inefficiente sul costo per QALY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Robustezza</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DSA su 37 parametri, 45 scenari, 5.000 simulazioni probabilistiche</a:t>
            </a:r>
          </a:p>
        </p:txBody>
      </p:sp>
      <p:sp>
        <p:nvSpPr>
          <p:cNvPr id="4" name="Rounded Rectangle 3"/>
          <p:cNvSpPr/>
          <p:nvPr/>
        </p:nvSpPr>
        <p:spPr>
          <a:xfrm>
            <a:off x="1097280"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80160"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45 / 45</a:t>
            </a:r>
          </a:p>
        </p:txBody>
      </p:sp>
      <p:sp>
        <p:nvSpPr>
          <p:cNvPr id="6" name="TextBox 5"/>
          <p:cNvSpPr txBox="1"/>
          <p:nvPr/>
        </p:nvSpPr>
        <p:spPr>
          <a:xfrm>
            <a:off x="1280160"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scenari con beneficio netto positivo a € 30.000 per QALY</a:t>
            </a:r>
          </a:p>
          <a:p>
            <a:pPr algn="l">
              <a:spcAft>
                <a:spcPts val="0"/>
              </a:spcAft>
            </a:pPr>
            <a:r>
              <a:rPr sz="1100" b="0" i="0">
                <a:solidFill>
                  <a:srgbClr val="555F73"/>
                </a:solidFill>
                <a:latin typeface="Calibri"/>
              </a:rPr>
              <a:t>(da € 35.456 a € 114.590); dominante in 44 su 45</a:t>
            </a:r>
          </a:p>
        </p:txBody>
      </p:sp>
      <p:sp>
        <p:nvSpPr>
          <p:cNvPr id="7" name="Rounded Rectangle 6"/>
          <p:cNvSpPr/>
          <p:nvPr/>
        </p:nvSpPr>
        <p:spPr>
          <a:xfrm>
            <a:off x="4514088"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696968"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12 / 12</a:t>
            </a:r>
          </a:p>
        </p:txBody>
      </p:sp>
      <p:sp>
        <p:nvSpPr>
          <p:cNvPr id="9" name="TextBox 8"/>
          <p:cNvSpPr txBox="1"/>
          <p:nvPr/>
        </p:nvSpPr>
        <p:spPr>
          <a:xfrm>
            <a:off x="4696968"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sottogruppi con risultato favorevole alla chirurgia</a:t>
            </a:r>
          </a:p>
        </p:txBody>
      </p:sp>
      <p:sp>
        <p:nvSpPr>
          <p:cNvPr id="10" name="Rounded Rectangle 9"/>
          <p:cNvSpPr/>
          <p:nvPr/>
        </p:nvSpPr>
        <p:spPr>
          <a:xfrm>
            <a:off x="7930895" y="1755648"/>
            <a:ext cx="3224783" cy="169164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13775" y="1865376"/>
            <a:ext cx="2895600" cy="548640"/>
          </a:xfrm>
          <a:prstGeom prst="rect">
            <a:avLst/>
          </a:prstGeom>
          <a:noFill/>
        </p:spPr>
        <p:txBody>
          <a:bodyPr wrap="square" lIns="0" tIns="0" rIns="0" bIns="0">
            <a:spAutoFit/>
          </a:bodyPr>
          <a:lstStyle/>
          <a:p>
            <a:pPr algn="l">
              <a:spcAft>
                <a:spcPts val="400"/>
              </a:spcAft>
            </a:pPr>
            <a:r>
              <a:rPr sz="2700" b="1" i="0">
                <a:solidFill>
                  <a:srgbClr val="4A66AC"/>
                </a:solidFill>
                <a:latin typeface="Calibri"/>
              </a:rPr>
              <a:t>€ 22.890</a:t>
            </a:r>
          </a:p>
        </p:txBody>
      </p:sp>
      <p:sp>
        <p:nvSpPr>
          <p:cNvPr id="12" name="TextBox 11"/>
          <p:cNvSpPr txBox="1"/>
          <p:nvPr/>
        </p:nvSpPr>
        <p:spPr>
          <a:xfrm>
            <a:off x="8113775" y="2468880"/>
            <a:ext cx="2895600" cy="914400"/>
          </a:xfrm>
          <a:prstGeom prst="rect">
            <a:avLst/>
          </a:prstGeom>
          <a:noFill/>
        </p:spPr>
        <p:txBody>
          <a:bodyPr wrap="square" lIns="0" tIns="0" rIns="0" bIns="0">
            <a:spAutoFit/>
          </a:bodyPr>
          <a:lstStyle/>
          <a:p>
            <a:pPr algn="l">
              <a:spcAft>
                <a:spcPts val="0"/>
              </a:spcAft>
            </a:pPr>
            <a:r>
              <a:rPr sz="1100" b="0" i="0">
                <a:solidFill>
                  <a:srgbClr val="555F73"/>
                </a:solidFill>
                <a:latin typeface="Calibri"/>
              </a:rPr>
              <a:t>oscillazione del beneficio netto legata alla persistenza:</a:t>
            </a:r>
          </a:p>
          <a:p>
            <a:pPr algn="l">
              <a:spcAft>
                <a:spcPts val="0"/>
              </a:spcAft>
            </a:pPr>
            <a:r>
              <a:rPr sz="1100" b="0" i="0">
                <a:solidFill>
                  <a:srgbClr val="555F73"/>
                </a:solidFill>
                <a:latin typeface="Calibri"/>
              </a:rPr>
              <a:t>il parametro più influente</a:t>
            </a:r>
          </a:p>
        </p:txBody>
      </p:sp>
      <p:sp>
        <p:nvSpPr>
          <p:cNvPr id="13" name="TextBox 12"/>
          <p:cNvSpPr txBox="1"/>
          <p:nvPr/>
        </p:nvSpPr>
        <p:spPr>
          <a:xfrm>
            <a:off x="1097280" y="3675887"/>
            <a:ext cx="10058400" cy="1828800"/>
          </a:xfrm>
          <a:prstGeom prst="rect">
            <a:avLst/>
          </a:prstGeom>
          <a:noFill/>
        </p:spPr>
        <p:txBody>
          <a:bodyPr wrap="square" lIns="0" tIns="0" rIns="0" bIns="0">
            <a:spAutoFit/>
          </a:bodyPr>
          <a:lstStyle/>
          <a:p>
            <a:pPr>
              <a:spcAft>
                <a:spcPts val="700"/>
              </a:spcAft>
            </a:pPr>
            <a:r>
              <a:rPr sz="1250">
                <a:solidFill>
                  <a:srgbClr val="22333B"/>
                </a:solidFill>
                <a:latin typeface="Calibri"/>
              </a:rPr>
              <a:t>•  Seguono, per influenza, il recupero ponderale dopo la sospensione (€ 19.100) e il legame fra BMI e qualità di vita (€ 13.809).</a:t>
            </a:r>
          </a:p>
          <a:p>
            <a:pPr>
              <a:spcAft>
                <a:spcPts val="700"/>
              </a:spcAft>
            </a:pPr>
            <a:r>
              <a:rPr sz="1250">
                <a:solidFill>
                  <a:srgbClr val="22333B"/>
                </a:solidFill>
                <a:latin typeface="Calibri"/>
              </a:rPr>
              <a:t>•  I due parametri principali descrivono lo stesso fenomeno: quanto a lungo la terapia viene effettivamente assunta.</a:t>
            </a:r>
          </a:p>
          <a:p>
            <a:pPr>
              <a:spcAft>
                <a:spcPts val="700"/>
              </a:spcAft>
            </a:pPr>
            <a:r>
              <a:rPr sz="1250">
                <a:solidFill>
                  <a:srgbClr val="22333B"/>
                </a:solidFill>
                <a:latin typeface="Calibri"/>
              </a:rPr>
              <a:t>•  Nessun parametro, preso singolarmente, ha invertito la direzione del risultato di salute.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Limiti dichiarati</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Quattro punti che quantifichiamo e che orientano la revisione in corso</a:t>
            </a:r>
          </a:p>
        </p:txBody>
      </p:sp>
      <p:sp>
        <p:nvSpPr>
          <p:cNvPr id="4" name="Rounded Rectangle 3"/>
          <p:cNvSpPr/>
          <p:nvPr/>
        </p:nvSpPr>
        <p:spPr>
          <a:xfrm>
            <a:off x="1097280" y="1755648"/>
            <a:ext cx="10058400" cy="96012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892807"/>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Mortalità cardiovascolare non differenziata per genere</a:t>
            </a:r>
          </a:p>
        </p:txBody>
      </p:sp>
      <p:sp>
        <p:nvSpPr>
          <p:cNvPr id="6" name="TextBox 5"/>
          <p:cNvSpPr txBox="1"/>
          <p:nvPr/>
        </p:nvSpPr>
        <p:spPr>
          <a:xfrm>
            <a:off x="4754880" y="1847088"/>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Differenziando la mortalità per genere il guadagno in QALY si dovrebbe ridurre di circa il 13% (1,45–1,49 QALY), sebbene la chirurgia resti dominante nella lettura del manoscritto.</a:t>
            </a:r>
          </a:p>
        </p:txBody>
      </p:sp>
      <p:sp>
        <p:nvSpPr>
          <p:cNvPr id="7" name="Rounded Rectangle 6"/>
          <p:cNvSpPr/>
          <p:nvPr/>
        </p:nvSpPr>
        <p:spPr>
          <a:xfrm>
            <a:off x="1097280" y="2788920"/>
            <a:ext cx="10058400" cy="960120"/>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325880" y="2926079"/>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Dose massima assunta per tutta la vita</a:t>
            </a:r>
          </a:p>
        </p:txBody>
      </p:sp>
      <p:sp>
        <p:nvSpPr>
          <p:cNvPr id="9" name="TextBox 8"/>
          <p:cNvSpPr txBox="1"/>
          <p:nvPr/>
        </p:nvSpPr>
        <p:spPr>
          <a:xfrm>
            <a:off x="4754880" y="2880360"/>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Nelle casistiche italiane la semaglutide si ferma in media a 1,58 mg (mediana 1,0–1,2 mg) e la tirzepatide resta spesso a 5 mg: il costo del braccio farmacologico è probabilmente sovrastimato. Dati esterni, non ancora nel modello.</a:t>
            </a:r>
          </a:p>
        </p:txBody>
      </p:sp>
      <p:sp>
        <p:nvSpPr>
          <p:cNvPr id="10" name="Rounded Rectangle 9"/>
          <p:cNvSpPr/>
          <p:nvPr/>
        </p:nvSpPr>
        <p:spPr>
          <a:xfrm>
            <a:off x="1097280" y="3822191"/>
            <a:ext cx="10058400" cy="96012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325880" y="3959352"/>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Efficacia dei trial applicata alla pratica reale</a:t>
            </a:r>
          </a:p>
        </p:txBody>
      </p:sp>
      <p:sp>
        <p:nvSpPr>
          <p:cNvPr id="12" name="TextBox 11"/>
          <p:cNvSpPr txBox="1"/>
          <p:nvPr/>
        </p:nvSpPr>
        <p:spPr>
          <a:xfrm>
            <a:off x="4754880" y="3913631"/>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In coorti con BMI ≥ 35 il calo a un anno è 5,4% con semaglutide e 9,1% con tirzepatide (7,2% e 11,7% in chi resta in terapia) contro 30,5% con sleeve: il beneficio del farmaco è probabilmente ottimistico.</a:t>
            </a:r>
          </a:p>
        </p:txBody>
      </p:sp>
      <p:sp>
        <p:nvSpPr>
          <p:cNvPr id="13" name="Rounded Rectangle 12"/>
          <p:cNvSpPr/>
          <p:nvPr/>
        </p:nvSpPr>
        <p:spPr>
          <a:xfrm>
            <a:off x="1097280" y="4855464"/>
            <a:ext cx="10058400" cy="960120"/>
          </a:xfrm>
          <a:prstGeom prst="roundRect">
            <a:avLst>
              <a:gd name="adj" fmla="val 6000"/>
            </a:avLst>
          </a:prstGeom>
          <a:solidFill>
            <a:srgbClr val="F6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325880" y="4992624"/>
            <a:ext cx="3200400" cy="731520"/>
          </a:xfrm>
          <a:prstGeom prst="rect">
            <a:avLst/>
          </a:prstGeom>
          <a:noFill/>
        </p:spPr>
        <p:txBody>
          <a:bodyPr wrap="square" lIns="0" tIns="0" rIns="0" bIns="0">
            <a:spAutoFit/>
          </a:bodyPr>
          <a:lstStyle/>
          <a:p>
            <a:pPr algn="l">
              <a:spcAft>
                <a:spcPts val="400"/>
              </a:spcAft>
            </a:pPr>
            <a:r>
              <a:rPr sz="1200" b="1" i="0">
                <a:solidFill>
                  <a:srgbClr val="A85548"/>
                </a:solidFill>
                <a:latin typeface="Calibri"/>
              </a:rPr>
              <a:t>Alcuni costi chirurgici di lungo periodo</a:t>
            </a:r>
          </a:p>
        </p:txBody>
      </p:sp>
      <p:sp>
        <p:nvSpPr>
          <p:cNvPr id="15" name="TextBox 14"/>
          <p:cNvSpPr txBox="1"/>
          <p:nvPr/>
        </p:nvSpPr>
        <p:spPr>
          <a:xfrm>
            <a:off x="4754880" y="4946903"/>
            <a:ext cx="6126480" cy="822960"/>
          </a:xfrm>
          <a:prstGeom prst="rect">
            <a:avLst/>
          </a:prstGeom>
          <a:noFill/>
        </p:spPr>
        <p:txBody>
          <a:bodyPr wrap="square" lIns="0" tIns="0" rIns="0" bIns="0">
            <a:spAutoFit/>
          </a:bodyPr>
          <a:lstStyle/>
          <a:p>
            <a:pPr algn="l">
              <a:spcAft>
                <a:spcPts val="0"/>
              </a:spcAft>
            </a:pPr>
            <a:r>
              <a:rPr sz="1100" b="0" i="0">
                <a:solidFill>
                  <a:srgbClr val="22333B"/>
                </a:solidFill>
                <a:latin typeface="Calibri"/>
              </a:rPr>
              <a:t>Il follow-up specialistico è incluso (€ 815 il primo anno, € 443 dal secondo) e le revisioni sono distribuite sui dieci anni. Restano fuori integrazione nutrizionale, reflusso, eccesso cutaneo e reinterventi oltre i dieci anni.</a:t>
            </a:r>
          </a:p>
        </p:txBody>
      </p:sp>
      <p:sp>
        <p:nvSpPr>
          <p:cNvPr id="16" name="TextBox 15"/>
          <p:cNvSpPr txBox="1"/>
          <p:nvPr/>
        </p:nvSpPr>
        <p:spPr>
          <a:xfrm>
            <a:off x="1097280" y="5989320"/>
            <a:ext cx="10058400" cy="320040"/>
          </a:xfrm>
          <a:prstGeom prst="rect">
            <a:avLst/>
          </a:prstGeom>
          <a:noFill/>
        </p:spPr>
        <p:txBody>
          <a:bodyPr wrap="square" lIns="0" tIns="0" rIns="0" bIns="0">
            <a:spAutoFit/>
          </a:bodyPr>
          <a:lstStyle/>
          <a:p>
            <a:pPr algn="l">
              <a:spcAft>
                <a:spcPts val="400"/>
              </a:spcAft>
            </a:pPr>
            <a:r>
              <a:rPr sz="950" b="0" i="1">
                <a:solidFill>
                  <a:srgbClr val="8A92A3"/>
                </a:solidFill>
                <a:latin typeface="Calibri"/>
              </a:rPr>
              <a:t>Le prime tre distorsioni non agiscono nella stessa direzione: la revisione le tratta insieme. Dosi: Milani, Front Endocrinol 2026 (n = 248); Pampanelli — FLEX-SEMA, Diabetes Obes Metab 2026 (n = 111); SIO Campania, EXCLI J 2026 (n = 70). Efficacia real-world: Brown et al., Obesity 2026 (44.025 adulti con BMI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Conclusioni</a:t>
            </a:r>
          </a:p>
        </p:txBody>
      </p:sp>
      <p:sp>
        <p:nvSpPr>
          <p:cNvPr id="3" name="Oval 2"/>
          <p:cNvSpPr/>
          <p:nvPr/>
        </p:nvSpPr>
        <p:spPr>
          <a:xfrm>
            <a:off x="1097280" y="1755648"/>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1</a:t>
            </a:r>
          </a:p>
        </p:txBody>
      </p:sp>
      <p:sp>
        <p:nvSpPr>
          <p:cNvPr id="4" name="TextBox 3"/>
          <p:cNvSpPr txBox="1"/>
          <p:nvPr/>
        </p:nvSpPr>
        <p:spPr>
          <a:xfrm>
            <a:off x="1691640" y="172821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Nella popolazione italiana candidata alla chirurgia, la sleeve gastrectomy produce 1,669 QALY in più rispetto alla farmacoterapia incretinica: risultato robusto in ogni analisi.</a:t>
            </a:r>
          </a:p>
        </p:txBody>
      </p:sp>
      <p:sp>
        <p:nvSpPr>
          <p:cNvPr id="5" name="Oval 4"/>
          <p:cNvSpPr/>
          <p:nvPr/>
        </p:nvSpPr>
        <p:spPr>
          <a:xfrm>
            <a:off x="1097280" y="2715768"/>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2</a:t>
            </a:r>
          </a:p>
        </p:txBody>
      </p:sp>
      <p:sp>
        <p:nvSpPr>
          <p:cNvPr id="6" name="TextBox 5"/>
          <p:cNvSpPr txBox="1"/>
          <p:nvPr/>
        </p:nvSpPr>
        <p:spPr>
          <a:xfrm>
            <a:off x="1691640" y="268833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Per il SSN la chirurgia costa circa € 8.557 in più per persona, con un rapporto di circa € 5.100 per QALY: efficiente, non risparmiosa.</a:t>
            </a:r>
          </a:p>
        </p:txBody>
      </p:sp>
      <p:sp>
        <p:nvSpPr>
          <p:cNvPr id="7" name="Oval 6"/>
          <p:cNvSpPr/>
          <p:nvPr/>
        </p:nvSpPr>
        <p:spPr>
          <a:xfrm>
            <a:off x="1097280" y="3675887"/>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3</a:t>
            </a:r>
          </a:p>
        </p:txBody>
      </p:sp>
      <p:sp>
        <p:nvSpPr>
          <p:cNvPr id="8" name="TextBox 7"/>
          <p:cNvSpPr txBox="1"/>
          <p:nvPr/>
        </p:nvSpPr>
        <p:spPr>
          <a:xfrm>
            <a:off x="1691640" y="3648456"/>
            <a:ext cx="9326880" cy="822960"/>
          </a:xfrm>
          <a:prstGeom prst="rect">
            <a:avLst/>
          </a:prstGeom>
          <a:noFill/>
        </p:spPr>
        <p:txBody>
          <a:bodyPr wrap="square" lIns="0" tIns="0" rIns="0" bIns="0">
            <a:spAutoFit/>
          </a:bodyPr>
          <a:lstStyle/>
          <a:p>
            <a:pPr algn="l">
              <a:spcAft>
                <a:spcPts val="400"/>
              </a:spcAft>
            </a:pPr>
            <a:r>
              <a:rPr sz="1300" b="0" i="0">
                <a:solidFill>
                  <a:srgbClr val="22333B"/>
                </a:solidFill>
                <a:latin typeface="Calibri"/>
              </a:rPr>
              <a:t>Per la persona con obesità la chirurgia evita una spesa privata dell'ordine di € 12.000–21.600 nell'arco della vita.</a:t>
            </a:r>
          </a:p>
        </p:txBody>
      </p:sp>
      <p:sp>
        <p:nvSpPr>
          <p:cNvPr id="9" name="Oval 8"/>
          <p:cNvSpPr/>
          <p:nvPr/>
        </p:nvSpPr>
        <p:spPr>
          <a:xfrm>
            <a:off x="1097280" y="4636007"/>
            <a:ext cx="384048" cy="384048"/>
          </a:xfrm>
          <a:prstGeom prst="ellipse">
            <a:avLst/>
          </a:prstGeom>
          <a:solidFill>
            <a:srgbClr val="4A66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Calibri"/>
              </a:rPr>
              <a:t>4</a:t>
            </a:r>
          </a:p>
        </p:txBody>
      </p:sp>
      <p:sp>
        <p:nvSpPr>
          <p:cNvPr id="10" name="TextBox 9"/>
          <p:cNvSpPr txBox="1"/>
          <p:nvPr/>
        </p:nvSpPr>
        <p:spPr>
          <a:xfrm>
            <a:off x="1691640" y="4608575"/>
            <a:ext cx="9326880" cy="822960"/>
          </a:xfrm>
          <a:prstGeom prst="rect">
            <a:avLst/>
          </a:prstGeom>
          <a:noFill/>
        </p:spPr>
        <p:txBody>
          <a:bodyPr wrap="square" lIns="0" tIns="0" rIns="0" bIns="0">
            <a:spAutoFit/>
          </a:bodyPr>
          <a:lstStyle/>
          <a:p>
            <a:pPr algn="l">
              <a:spcAft>
                <a:spcPts val="400"/>
              </a:spcAft>
            </a:pPr>
            <a:r>
              <a:rPr sz="1300" b="0" i="0" dirty="0" err="1">
                <a:solidFill>
                  <a:srgbClr val="22333B"/>
                </a:solidFill>
                <a:latin typeface="Calibri"/>
              </a:rPr>
              <a:t>L'intera</a:t>
            </a:r>
            <a:r>
              <a:rPr sz="1300" b="0" i="0" dirty="0">
                <a:solidFill>
                  <a:srgbClr val="22333B"/>
                </a:solidFill>
                <a:latin typeface="Calibri"/>
              </a:rPr>
              <a:t> </a:t>
            </a:r>
            <a:r>
              <a:rPr sz="1300" b="0" i="0" dirty="0" err="1">
                <a:solidFill>
                  <a:srgbClr val="22333B"/>
                </a:solidFill>
                <a:latin typeface="Calibri"/>
              </a:rPr>
              <a:t>differenza</a:t>
            </a:r>
            <a:r>
              <a:rPr sz="1300" b="0" i="0" dirty="0">
                <a:solidFill>
                  <a:srgbClr val="22333B"/>
                </a:solidFill>
                <a:latin typeface="Calibri"/>
              </a:rPr>
              <a:t> </a:t>
            </a:r>
            <a:r>
              <a:rPr sz="1300" b="0" i="0" dirty="0" err="1">
                <a:solidFill>
                  <a:srgbClr val="22333B"/>
                </a:solidFill>
                <a:latin typeface="Calibri"/>
              </a:rPr>
              <a:t>economica</a:t>
            </a:r>
            <a:r>
              <a:rPr sz="1300" b="0" i="0" dirty="0">
                <a:solidFill>
                  <a:srgbClr val="22333B"/>
                </a:solidFill>
                <a:latin typeface="Calibri"/>
              </a:rPr>
              <a:t> </a:t>
            </a:r>
            <a:r>
              <a:rPr sz="1300" b="0" i="0" dirty="0" err="1">
                <a:solidFill>
                  <a:srgbClr val="22333B"/>
                </a:solidFill>
                <a:latin typeface="Calibri"/>
              </a:rPr>
              <a:t>dipende</a:t>
            </a:r>
            <a:r>
              <a:rPr sz="1300" b="0" i="0" dirty="0">
                <a:solidFill>
                  <a:srgbClr val="22333B"/>
                </a:solidFill>
                <a:latin typeface="Calibri"/>
              </a:rPr>
              <a:t> dal </a:t>
            </a:r>
            <a:r>
              <a:rPr sz="1300" b="0" i="0" dirty="0" err="1">
                <a:solidFill>
                  <a:srgbClr val="22333B"/>
                </a:solidFill>
                <a:latin typeface="Calibri"/>
              </a:rPr>
              <a:t>prezzo</a:t>
            </a:r>
            <a:r>
              <a:rPr sz="1300" b="0" i="0" dirty="0">
                <a:solidFill>
                  <a:srgbClr val="22333B"/>
                </a:solidFill>
                <a:latin typeface="Calibri"/>
              </a:rPr>
              <a:t> del </a:t>
            </a:r>
            <a:r>
              <a:rPr sz="1300" b="0" i="0" dirty="0" err="1">
                <a:solidFill>
                  <a:srgbClr val="22333B"/>
                </a:solidFill>
                <a:latin typeface="Calibri"/>
              </a:rPr>
              <a:t>farmaco</a:t>
            </a:r>
            <a:r>
              <a:rPr sz="1300" b="0" i="0" dirty="0">
                <a:solidFill>
                  <a:srgbClr val="22333B"/>
                </a:solidFill>
                <a:latin typeface="Calibri"/>
              </a:rPr>
              <a:t> e da chi lo </a:t>
            </a:r>
            <a:r>
              <a:rPr sz="1300" b="0" i="0" dirty="0" err="1">
                <a:solidFill>
                  <a:srgbClr val="22333B"/>
                </a:solidFill>
                <a:latin typeface="Calibri"/>
              </a:rPr>
              <a:t>paga</a:t>
            </a:r>
            <a:r>
              <a:rPr sz="1300" b="0" i="0" dirty="0">
                <a:solidFill>
                  <a:srgbClr val="22333B"/>
                </a:solidFill>
                <a:latin typeface="Calibri"/>
              </a:rPr>
              <a:t>: il </a:t>
            </a:r>
            <a:r>
              <a:rPr sz="1300" b="0" i="0" dirty="0" err="1">
                <a:solidFill>
                  <a:srgbClr val="22333B"/>
                </a:solidFill>
                <a:latin typeface="Calibri"/>
              </a:rPr>
              <a:t>prezzo</a:t>
            </a:r>
            <a:r>
              <a:rPr sz="1300" b="0" i="0" dirty="0">
                <a:solidFill>
                  <a:srgbClr val="22333B"/>
                </a:solidFill>
                <a:latin typeface="Calibri"/>
              </a:rPr>
              <a:t> di </a:t>
            </a:r>
            <a:r>
              <a:rPr sz="1300" b="0" i="0" dirty="0" err="1">
                <a:solidFill>
                  <a:srgbClr val="22333B"/>
                </a:solidFill>
                <a:latin typeface="Calibri"/>
              </a:rPr>
              <a:t>indifferenza</a:t>
            </a:r>
            <a:r>
              <a:rPr sz="1300" b="0" i="0" dirty="0">
                <a:solidFill>
                  <a:srgbClr val="22333B"/>
                </a:solidFill>
                <a:latin typeface="Calibri"/>
              </a:rPr>
              <a:t> </a:t>
            </a:r>
            <a:r>
              <a:rPr sz="1300" b="0" i="0" dirty="0" err="1">
                <a:solidFill>
                  <a:srgbClr val="22333B"/>
                </a:solidFill>
                <a:latin typeface="Calibri"/>
              </a:rPr>
              <a:t>è</a:t>
            </a:r>
            <a:r>
              <a:rPr sz="1300" b="0" i="0" dirty="0">
                <a:solidFill>
                  <a:srgbClr val="22333B"/>
                </a:solidFill>
                <a:latin typeface="Calibri"/>
              </a:rPr>
              <a:t> € 2.</a:t>
            </a:r>
            <a:r>
              <a:rPr lang="it-IT" sz="1300" b="0" i="0" dirty="0">
                <a:solidFill>
                  <a:srgbClr val="22333B"/>
                </a:solidFill>
                <a:latin typeface="Calibri"/>
              </a:rPr>
              <a:t>762 l'anno</a:t>
            </a:r>
            <a:r>
              <a:rPr sz="1300" b="0" i="0" dirty="0">
                <a:solidFill>
                  <a:srgbClr val="22333B"/>
                </a:solidFill>
                <a:latin typeface="Calibri"/>
              </a:rPr>
              <a:t>.</a:t>
            </a:r>
          </a:p>
        </p:txBody>
      </p:sp>
      <p:sp>
        <p:nvSpPr>
          <p:cNvPr id="11" name="TextBox 10"/>
          <p:cNvSpPr txBox="1"/>
          <p:nvPr/>
        </p:nvSpPr>
        <p:spPr>
          <a:xfrm>
            <a:off x="1097280" y="5687568"/>
            <a:ext cx="10058400" cy="365760"/>
          </a:xfrm>
          <a:prstGeom prst="rect">
            <a:avLst/>
          </a:prstGeom>
          <a:noFill/>
        </p:spPr>
        <p:txBody>
          <a:bodyPr wrap="square" lIns="0" tIns="0" rIns="0" bIns="0">
            <a:spAutoFit/>
          </a:bodyPr>
          <a:lstStyle/>
          <a:p>
            <a:pPr algn="l">
              <a:spcAft>
                <a:spcPts val="400"/>
              </a:spcAft>
            </a:pPr>
            <a:r>
              <a:rPr sz="1050" b="0" i="1">
                <a:solidFill>
                  <a:srgbClr val="8A92A3"/>
                </a:solidFill>
                <a:latin typeface="Calibri"/>
              </a:rPr>
              <a:t>I punti 2–4 derivano dalla ripartizione per pagatore: lettura aggiuntiva rispetto al manoscritto, costruita sullo scenario «Farmaco gratuito» dell'HTA.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20040"/>
            <a:ext cx="10058400" cy="868680"/>
          </a:xfrm>
        </p:spPr>
        <p:txBody>
          <a:bodyPr/>
          <a:lstStyle/>
          <a:p>
            <a:r>
              <a:rPr sz="2800"/>
              <a:t>Che cosa significa per il Servizio Sanitario Nazionale</a:t>
            </a:r>
          </a:p>
        </p:txBody>
      </p:sp>
      <p:sp>
        <p:nvSpPr>
          <p:cNvPr id="3" name="TextBox 2"/>
          <p:cNvSpPr txBox="1"/>
          <p:nvPr/>
        </p:nvSpPr>
        <p:spPr>
          <a:xfrm>
            <a:off x="1097280" y="1207008"/>
            <a:ext cx="10058400" cy="384048"/>
          </a:xfrm>
          <a:prstGeom prst="rect">
            <a:avLst/>
          </a:prstGeom>
          <a:noFill/>
        </p:spPr>
        <p:txBody>
          <a:bodyPr wrap="square" lIns="0" tIns="0" bIns="0">
            <a:spAutoFit/>
          </a:bodyPr>
          <a:lstStyle/>
          <a:p>
            <a:pPr algn="l"/>
            <a:r>
              <a:rPr sz="1350">
                <a:solidFill>
                  <a:srgbClr val="555F73"/>
                </a:solidFill>
                <a:latin typeface="Calibri"/>
              </a:rPr>
              <a:t>Tre implicazioni che non dipendono dalle assunzioni discusse</a:t>
            </a:r>
          </a:p>
        </p:txBody>
      </p:sp>
      <p:sp>
        <p:nvSpPr>
          <p:cNvPr id="4" name="Rounded Rectangle 3"/>
          <p:cNvSpPr/>
          <p:nvPr/>
        </p:nvSpPr>
        <p:spPr>
          <a:xfrm>
            <a:off x="1097280"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Efficienza</a:t>
            </a:r>
          </a:p>
        </p:txBody>
      </p:sp>
      <p:sp>
        <p:nvSpPr>
          <p:cNvPr id="6" name="TextBox 5"/>
          <p:cNvSpPr txBox="1"/>
          <p:nvPr/>
        </p:nvSpPr>
        <p:spPr>
          <a:xfrm>
            <a:off x="1325880"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Operare le persone eleggibili produce salute a un costo per QALY molto inferiore a qualunque soglia di riferimento usata in Europa.</a:t>
            </a:r>
          </a:p>
        </p:txBody>
      </p:sp>
      <p:sp>
        <p:nvSpPr>
          <p:cNvPr id="7" name="Rounded Rectangle 6"/>
          <p:cNvSpPr/>
          <p:nvPr/>
        </p:nvSpPr>
        <p:spPr>
          <a:xfrm>
            <a:off x="4514088"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742688"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Equità</a:t>
            </a:r>
          </a:p>
        </p:txBody>
      </p:sp>
      <p:sp>
        <p:nvSpPr>
          <p:cNvPr id="9" name="TextBox 8"/>
          <p:cNvSpPr txBox="1"/>
          <p:nvPr/>
        </p:nvSpPr>
        <p:spPr>
          <a:xfrm>
            <a:off x="4742688"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Oggi l'alternativa non chirurgica è accessibile solo a chi può pagarla: l'efficacia del comparatore dipende dal reddito, non solo dalla biologia.</a:t>
            </a:r>
          </a:p>
        </p:txBody>
      </p:sp>
      <p:sp>
        <p:nvSpPr>
          <p:cNvPr id="10" name="Rounded Rectangle 9"/>
          <p:cNvSpPr/>
          <p:nvPr/>
        </p:nvSpPr>
        <p:spPr>
          <a:xfrm>
            <a:off x="7930895" y="1755648"/>
            <a:ext cx="3224783" cy="2651760"/>
          </a:xfrm>
          <a:prstGeom prst="roundRect">
            <a:avLst>
              <a:gd name="adj" fmla="val 6000"/>
            </a:avLst>
          </a:prstGeom>
          <a:solidFill>
            <a:srgbClr val="EDF1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159495" y="1956816"/>
            <a:ext cx="2804160" cy="411480"/>
          </a:xfrm>
          <a:prstGeom prst="rect">
            <a:avLst/>
          </a:prstGeom>
          <a:noFill/>
        </p:spPr>
        <p:txBody>
          <a:bodyPr wrap="square" lIns="0" tIns="0" rIns="0" bIns="0">
            <a:spAutoFit/>
          </a:bodyPr>
          <a:lstStyle/>
          <a:p>
            <a:pPr algn="l">
              <a:spcAft>
                <a:spcPts val="400"/>
              </a:spcAft>
            </a:pPr>
            <a:r>
              <a:rPr sz="1800" b="1" i="0">
                <a:solidFill>
                  <a:srgbClr val="4A66AC"/>
                </a:solidFill>
                <a:latin typeface="Calibri"/>
              </a:rPr>
              <a:t>Capacità</a:t>
            </a:r>
          </a:p>
        </p:txBody>
      </p:sp>
      <p:sp>
        <p:nvSpPr>
          <p:cNvPr id="12" name="TextBox 11"/>
          <p:cNvSpPr txBox="1"/>
          <p:nvPr/>
        </p:nvSpPr>
        <p:spPr>
          <a:xfrm>
            <a:off x="8159495" y="2487168"/>
            <a:ext cx="2804160" cy="1828800"/>
          </a:xfrm>
          <a:prstGeom prst="rect">
            <a:avLst/>
          </a:prstGeom>
          <a:noFill/>
        </p:spPr>
        <p:txBody>
          <a:bodyPr wrap="square" lIns="0" tIns="0" rIns="0" bIns="0">
            <a:spAutoFit/>
          </a:bodyPr>
          <a:lstStyle/>
          <a:p>
            <a:pPr algn="l">
              <a:spcAft>
                <a:spcPts val="0"/>
              </a:spcAft>
            </a:pPr>
            <a:r>
              <a:rPr sz="1200" b="0" i="0">
                <a:solidFill>
                  <a:srgbClr val="22333B"/>
                </a:solidFill>
                <a:latin typeface="Calibri"/>
              </a:rPr>
              <a:t>Con circa 26.000 interventi l'anno la domanda supera l'offerta: la decisione reale non è se operare, ma chi e dopo quanta attesa.</a:t>
            </a:r>
          </a:p>
        </p:txBody>
      </p:sp>
      <p:sp>
        <p:nvSpPr>
          <p:cNvPr id="13" name="TextBox 12"/>
          <p:cNvSpPr txBox="1"/>
          <p:nvPr/>
        </p:nvSpPr>
        <p:spPr>
          <a:xfrm>
            <a:off x="1097280" y="4590288"/>
            <a:ext cx="10058400" cy="457200"/>
          </a:xfrm>
          <a:prstGeom prst="rect">
            <a:avLst/>
          </a:prstGeom>
          <a:noFill/>
        </p:spPr>
        <p:txBody>
          <a:bodyPr wrap="square" lIns="0" tIns="0" rIns="0" bIns="0">
            <a:spAutoFit/>
          </a:bodyPr>
          <a:lstStyle/>
          <a:p>
            <a:pPr algn="l">
              <a:spcAft>
                <a:spcPts val="400"/>
              </a:spcAft>
            </a:pPr>
            <a:r>
              <a:rPr sz="1250" b="0" i="0">
                <a:solidFill>
                  <a:srgbClr val="242852"/>
                </a:solidFill>
                <a:latin typeface="Calibri"/>
              </a:rPr>
              <a:t>Il lavoro non è un argomento contro la farmacoterapia: riguarda persone già candidate alla chirurgia, per le quali l'intervento è disponibile.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p:txBody>
          <a:bodyPr/>
          <a:lstStyle/>
          <a:p>
            <a:r>
              <a:rPr lang="it-IT" dirty="0"/>
              <a:t>Grazie</a:t>
            </a:r>
          </a:p>
        </p:txBody>
      </p:sp>
    </p:spTree>
    <p:extLst>
      <p:ext uri="{BB962C8B-B14F-4D97-AF65-F5344CB8AC3E}">
        <p14:creationId xmlns:p14="http://schemas.microsoft.com/office/powerpoint/2010/main" val="1745545523"/>
      </p:ext>
    </p:extLst>
  </p:cSld>
  <p:clrMapOvr>
    <a:masterClrMapping/>
  </p:clrMapOvr>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347</TotalTime>
  <Words>1980</Words>
  <Application>Microsoft Macintosh PowerPoint</Application>
  <PresentationFormat>Widescreen</PresentationFormat>
  <Paragraphs>147</Paragraphs>
  <Slides>12</Slides>
  <Notes>11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12</vt:i4>
      </vt:variant>
    </vt:vector>
  </HeadingPairs>
  <TitlesOfParts>
    <vt:vector size="15" baseType="lpstr">
      <vt:lpstr>Calibri</vt:lpstr>
      <vt:lpstr>Wingdings</vt:lpstr>
      <vt:lpstr>RetrospectVTI</vt:lpstr>
      <vt:lpstr>Chirurgia bariatrica o farmacoterapia incretinica? Analisi costo-utilità dalla prospettiva del SSN</vt:lpstr>
      <vt:lpstr>Perché una valutazione economica oggi</vt:lpstr>
      <vt:lpstr>Metodi</vt:lpstr>
      <vt:lpstr>In Italia i due trattamenti non li paga lo stesso soggetto</vt:lpstr>
      <vt:lpstr>Risultati di salute</vt:lpstr>
      <vt:lpstr>Risultati economici, letti per pagatore</vt:lpstr>
      <vt:lpstr>A quale prezzo cambierebbe la conclusione</vt:lpstr>
      <vt:lpstr>Robustezza</vt:lpstr>
      <vt:lpstr>Limiti dichiarati</vt:lpstr>
      <vt:lpstr>Conclusioni</vt:lpstr>
      <vt:lpstr>Che cosa significa per il Servizio Sanitario Nazionale</vt:lpstr>
      <vt:lpstr>Grazie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Giuseppe Navarra</cp:lastModifiedBy>
  <cp:revision>11</cp:revision>
  <dcterms:created xsi:type="dcterms:W3CDTF">2022-02-27T17:36:31Z</dcterms:created>
  <dcterms:modified xsi:type="dcterms:W3CDTF">2026-09-17T12:45:02Z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